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403" r:id="rId3"/>
    <p:sldId id="387" r:id="rId4"/>
    <p:sldId id="392" r:id="rId5"/>
    <p:sldId id="332" r:id="rId6"/>
    <p:sldId id="437" r:id="rId7"/>
    <p:sldId id="400" r:id="rId8"/>
    <p:sldId id="438" r:id="rId9"/>
    <p:sldId id="436" r:id="rId10"/>
    <p:sldId id="439" r:id="rId11"/>
    <p:sldId id="405" r:id="rId12"/>
    <p:sldId id="432" r:id="rId13"/>
    <p:sldId id="433" r:id="rId14"/>
    <p:sldId id="335" r:id="rId15"/>
    <p:sldId id="337" r:id="rId16"/>
    <p:sldId id="336" r:id="rId17"/>
    <p:sldId id="263" r:id="rId18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B144"/>
    <a:srgbClr val="F1D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134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RBO\VOL_GRP\GROUPS\300\330\335\03.%20KORESPONDENCE\PPP\210903%20Konference%20-%20Deloitte%20Advisory%20%20-%20Programy%20na%20podporu%20podnik&#225;n&#237;\Pomocn&#253;%20soubor%20pro%20graf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RBO\VOL_GRP\GROUPS\300\330\335\03.%20KORESPONDENCE\PPP\210903%20Konference%20-%20Deloitte%20Advisory%20%20-%20Programy%20na%20podporu%20podnik&#225;n&#237;\Pomocn&#253;%20soubor%20pro%20graf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RBO\VOL_GRP\GROUPS\300\330\335\03.%20KORESPONDENCE\PPP\210910_Webin&#225;&#345;%20-%20Budoucnost%20&#269;esk&#233;%20energetiky%20a%20role%20energetick&#253;ch%20spole&#269;enstv&#237;\Pomocn&#253;%20soubor%20pro%20graf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7522871107642772"/>
          <c:h val="0.842154520534259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29501239286511"/>
          <c:y val="9.063593365949861E-2"/>
          <c:w val="0.38920067435902883"/>
          <c:h val="0.84430629996302231"/>
        </c:manualLayout>
      </c:layout>
      <c:doughnutChart>
        <c:varyColors val="1"/>
        <c:ser>
          <c:idx val="0"/>
          <c:order val="0"/>
          <c:tx>
            <c:strRef>
              <c:f>List3!$B$1</c:f>
              <c:strCache>
                <c:ptCount val="1"/>
                <c:pt idx="0">
                  <c:v>ALOKACE (mld. Kč)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convex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C9F-4DC7-8436-DDC0D778C1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C9F-4DC7-8436-DDC0D778C17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C9F-4DC7-8436-DDC0D778C17D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C9F-4DC7-8436-DDC0D778C17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C9F-4DC7-8436-DDC0D778C17D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convex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C9F-4DC7-8436-DDC0D778C17D}"/>
              </c:ext>
            </c:extLst>
          </c:dPt>
          <c:dLbls>
            <c:dLbl>
              <c:idx val="0"/>
              <c:layout>
                <c:manualLayout>
                  <c:x val="0.19256410453994699"/>
                  <c:y val="-7.78194592251789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kern="1200" spc="0" baseline="0" dirty="0">
                        <a:solidFill>
                          <a:schemeClr val="accent1"/>
                        </a:solidFill>
                      </a:rPr>
                      <a:t>SC 1.1 - ENERGETICKÉ ÚSPORY:     13,0 </a:t>
                    </a:r>
                    <a:r>
                      <a:rPr lang="en-US" sz="1100" b="1" i="0" u="none" strike="noStrike" kern="1200" spc="0" baseline="0" dirty="0" err="1">
                        <a:solidFill>
                          <a:schemeClr val="accent1"/>
                        </a:solidFill>
                      </a:rPr>
                      <a:t>mld</a:t>
                    </a:r>
                    <a:r>
                      <a:rPr lang="en-US" sz="1100" b="1" i="0" u="none" strike="noStrike" kern="1200" spc="0" baseline="0" dirty="0">
                        <a:solidFill>
                          <a:schemeClr val="accent1"/>
                        </a:solidFill>
                      </a:rPr>
                      <a:t>. </a:t>
                    </a:r>
                    <a:r>
                      <a:rPr lang="en-US" sz="1100" b="1" i="0" u="none" strike="noStrike" kern="1200" spc="0" baseline="0" dirty="0" err="1">
                        <a:solidFill>
                          <a:schemeClr val="accent1"/>
                        </a:solidFill>
                      </a:rPr>
                      <a:t>Kč</a:t>
                    </a:r>
                    <a:endParaRPr lang="en-US" sz="1100" b="1" i="0" u="none" strike="noStrike" kern="1200" spc="0" baseline="0" dirty="0">
                      <a:solidFill>
                        <a:schemeClr val="accent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54605989332396"/>
                      <c:h val="0.102159200124386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C9F-4DC7-8436-DDC0D778C17D}"/>
                </c:ext>
              </c:extLst>
            </c:dLbl>
            <c:dLbl>
              <c:idx val="1"/>
              <c:layout>
                <c:manualLayout>
                  <c:x val="0.16064406319233171"/>
                  <c:y val="-1.70531856701037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8F3C40-184D-41C6-A06D-36E7DFD53AA5}" type="CATEGORYNAME">
                      <a:rPr lang="pl-PL" sz="1100" b="1" smtClean="0">
                        <a:solidFill>
                          <a:schemeClr val="accent2"/>
                        </a:solidFill>
                      </a:rPr>
                      <a:pPr>
                        <a:defRPr sz="1100" b="1">
                          <a:solidFill>
                            <a:schemeClr val="accent2"/>
                          </a:solidFill>
                        </a:defRPr>
                      </a:pPr>
                      <a:t>[NÁZEV KATEGORIE]</a:t>
                    </a:fld>
                    <a:r>
                      <a:rPr lang="pl-PL" sz="1100" b="1" baseline="0" dirty="0">
                        <a:solidFill>
                          <a:schemeClr val="accent2"/>
                        </a:solidFill>
                      </a:rPr>
                      <a:t>: 5,4 mld. 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37654822614963"/>
                      <c:h val="9.448574993978052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9F-4DC7-8436-DDC0D778C17D}"/>
                </c:ext>
              </c:extLst>
            </c:dLbl>
            <c:dLbl>
              <c:idx val="2"/>
              <c:layout>
                <c:manualLayout>
                  <c:x val="0.2060322063162065"/>
                  <c:y val="6.08867124844818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A72370-B44D-4047-B5BA-1546CCF96E1E}" type="CATEGORYNAME">
                      <a:rPr lang="pl-PL" sz="1100" b="1" i="0" u="none" strike="noStrike" kern="1200" spc="0" baseline="0">
                        <a:solidFill>
                          <a:srgbClr val="00B050"/>
                        </a:solidFill>
                      </a:rPr>
                      <a:pPr>
                        <a:defRPr sz="1100"/>
                      </a:pPr>
                      <a:t>[NÁZEV KATEGORIE]</a:t>
                    </a:fld>
                    <a:r>
                      <a:rPr lang="pl-PL" sz="1100" b="1" i="0" u="none" strike="noStrike" kern="1200" spc="0" baseline="0" dirty="0">
                        <a:solidFill>
                          <a:srgbClr val="00B050"/>
                        </a:solidFill>
                      </a:rPr>
                      <a:t>: </a:t>
                    </a:r>
                    <a:br>
                      <a:rPr lang="pl-PL" sz="1100" b="1" i="0" u="none" strike="noStrike" kern="1200" spc="0" baseline="0" dirty="0">
                        <a:solidFill>
                          <a:srgbClr val="00B050"/>
                        </a:solidFill>
                      </a:rPr>
                    </a:br>
                    <a:r>
                      <a:rPr lang="pl-PL" sz="1100" b="1" i="0" u="none" strike="noStrike" kern="1200" spc="0" baseline="0" dirty="0">
                        <a:solidFill>
                          <a:srgbClr val="00B050"/>
                        </a:solidFill>
                      </a:rPr>
                      <a:t>10,7 mld. 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60250529262654"/>
                      <c:h val="8.42544830269726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C9F-4DC7-8436-DDC0D778C17D}"/>
                </c:ext>
              </c:extLst>
            </c:dLbl>
            <c:dLbl>
              <c:idx val="3"/>
              <c:layout>
                <c:manualLayout>
                  <c:x val="-0.2417049225256768"/>
                  <c:y val="4.12610076750613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98221C3-8758-4641-88E7-0A30506720D1}" type="CATEGORYNAME">
                      <a:rPr lang="en-US" sz="1100" b="1" i="0" u="none" strike="noStrike" kern="1200" spc="0" baseline="0">
                        <a:solidFill>
                          <a:srgbClr val="0070C0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</a:defRPr>
                      </a:pPr>
                      <a:t>[NÁZEV KATEGORIE]</a:t>
                    </a:fld>
                    <a:r>
                      <a:rPr lang="en-US" sz="1100" b="1" i="0" u="none" strike="noStrike" kern="1200" spc="0" baseline="0" dirty="0">
                        <a:solidFill>
                          <a:srgbClr val="0070C0"/>
                        </a:solidFill>
                      </a:rPr>
                      <a:t>: </a:t>
                    </a:r>
                    <a:br>
                      <a:rPr lang="en-US" sz="1100" b="1" i="0" u="none" strike="noStrike" kern="1200" spc="0" baseline="0" dirty="0">
                        <a:solidFill>
                          <a:srgbClr val="0070C0"/>
                        </a:solidFill>
                      </a:rPr>
                    </a:br>
                    <a:r>
                      <a:rPr lang="en-US" sz="1100" b="1" i="0" u="none" strike="noStrike" kern="1200" spc="0" baseline="0" dirty="0">
                        <a:solidFill>
                          <a:srgbClr val="0070C0"/>
                        </a:solidFill>
                      </a:rPr>
                      <a:t>13,0 </a:t>
                    </a:r>
                    <a:r>
                      <a:rPr lang="en-US" sz="1100" b="1" i="0" u="none" strike="noStrike" kern="1200" spc="0" baseline="0" dirty="0" err="1">
                        <a:solidFill>
                          <a:srgbClr val="0070C0"/>
                        </a:solidFill>
                      </a:rPr>
                      <a:t>mld</a:t>
                    </a:r>
                    <a:r>
                      <a:rPr lang="en-US" sz="1100" b="1" i="0" u="none" strike="noStrike" kern="1200" spc="0" baseline="0" dirty="0">
                        <a:solidFill>
                          <a:srgbClr val="0070C0"/>
                        </a:solidFill>
                      </a:rPr>
                      <a:t>. </a:t>
                    </a:r>
                    <a:r>
                      <a:rPr lang="en-US" sz="1100" b="1" i="0" u="none" strike="noStrike" kern="1200" spc="0" baseline="0" dirty="0" err="1">
                        <a:solidFill>
                          <a:srgbClr val="0070C0"/>
                        </a:solidFill>
                      </a:rPr>
                      <a:t>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 b="0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03747280806622"/>
                      <c:h val="0.109755915807146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C9F-4DC7-8436-DDC0D778C17D}"/>
                </c:ext>
              </c:extLst>
            </c:dLbl>
            <c:dLbl>
              <c:idx val="4"/>
              <c:layout>
                <c:manualLayout>
                  <c:x val="-0.22089863103334595"/>
                  <c:y val="1.0371342624183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CA9526-48D8-4E52-B63B-91DABDEB7E53}" type="CATEGORYNAME">
                      <a:rPr lang="en-US" sz="1100" b="1" i="0" u="none" strike="noStrike" kern="1200" spc="0" baseline="0" smtClean="0">
                        <a:solidFill>
                          <a:srgbClr val="7030A0"/>
                        </a:solidFill>
                      </a:rPr>
                      <a:pPr>
                        <a:defRPr sz="1100"/>
                      </a:pPr>
                      <a:t>[NÁZEV KATEGORIE]</a:t>
                    </a:fld>
                    <a:r>
                      <a:rPr lang="en-US" sz="1100" b="1" i="0" u="none" strike="noStrike" kern="1200" spc="0" baseline="0" dirty="0">
                        <a:solidFill>
                          <a:srgbClr val="7030A0"/>
                        </a:solidFill>
                      </a:rPr>
                      <a:t>: </a:t>
                    </a:r>
                    <a:br>
                      <a:rPr lang="en-US" sz="1100" b="1" i="0" u="none" strike="noStrike" kern="1200" spc="0" baseline="0" dirty="0">
                        <a:solidFill>
                          <a:srgbClr val="7030A0"/>
                        </a:solidFill>
                      </a:rPr>
                    </a:br>
                    <a:r>
                      <a:rPr lang="en-US" sz="1100" b="1" i="0" u="none" strike="noStrike" kern="1200" spc="0" baseline="0" dirty="0">
                        <a:solidFill>
                          <a:srgbClr val="7030A0"/>
                        </a:solidFill>
                      </a:rPr>
                      <a:t>6,5 mld. 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29039885092698"/>
                      <c:h val="8.42544830269726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C9F-4DC7-8436-DDC0D778C17D}"/>
                </c:ext>
              </c:extLst>
            </c:dLbl>
            <c:dLbl>
              <c:idx val="5"/>
              <c:layout>
                <c:manualLayout>
                  <c:x val="-0.23226704342734369"/>
                  <c:y val="-8.82519276270791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30BE985-A2C8-4C48-ABCB-A2F4FA0133BE}" type="CATEGORYNAME">
                      <a:rPr lang="en-US" sz="1100" b="1" i="0" u="none" strike="noStrike" kern="1200" spc="0" baseline="0">
                        <a:solidFill>
                          <a:srgbClr val="79DCFF"/>
                        </a:solidFill>
                      </a:rPr>
                      <a:pPr>
                        <a:defRPr sz="1100"/>
                      </a:pPr>
                      <a:t>[NÁZEV KATEGORIE]</a:t>
                    </a:fld>
                    <a:r>
                      <a:rPr lang="en-US" sz="1100" b="1" i="0" u="none" strike="noStrike" kern="1200" spc="0" baseline="0" dirty="0">
                        <a:solidFill>
                          <a:srgbClr val="79DCFF"/>
                        </a:solidFill>
                      </a:rPr>
                      <a:t> 10,4 </a:t>
                    </a:r>
                    <a:r>
                      <a:rPr lang="en-US" sz="1100" b="1" i="0" u="none" strike="noStrike" kern="1200" spc="0" baseline="0" dirty="0" err="1">
                        <a:solidFill>
                          <a:srgbClr val="79DCFF"/>
                        </a:solidFill>
                      </a:rPr>
                      <a:t>mld</a:t>
                    </a:r>
                    <a:r>
                      <a:rPr lang="en-US" sz="1100" b="1" i="0" u="none" strike="noStrike" kern="1200" spc="0" baseline="0" dirty="0">
                        <a:solidFill>
                          <a:srgbClr val="79DCFF"/>
                        </a:solidFill>
                      </a:rPr>
                      <a:t>. </a:t>
                    </a:r>
                    <a:r>
                      <a:rPr lang="en-US" sz="1100" b="1" i="0" u="none" strike="noStrike" kern="1200" spc="0" baseline="0" dirty="0" err="1">
                        <a:solidFill>
                          <a:srgbClr val="79DCFF"/>
                        </a:solidFill>
                      </a:rPr>
                      <a:t>Kč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70310544393857"/>
                      <c:h val="9.95246488943384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C9F-4DC7-8436-DDC0D778C1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List3!$A$2:$A$7</c:f>
              <c:strCache>
                <c:ptCount val="6"/>
                <c:pt idx="0">
                  <c:v>SC 1.1 a 1.2 - ENERGETICKÉ ÚSPORY </c:v>
                </c:pt>
                <c:pt idx="1">
                  <c:v>SC 1.2 PODPORA ENERGIE Z OZE</c:v>
                </c:pt>
                <c:pt idx="2">
                  <c:v>SC 1.3 - ADAPTACE NA ZMĚNY KLIMATU</c:v>
                </c:pt>
                <c:pt idx="3">
                  <c:v>SC 1.4 - VODOHOSPODÁŘSKÁ INFRASTRUKTURA</c:v>
                </c:pt>
                <c:pt idx="4">
                  <c:v>SC 1.5 - OBĚHOVÉ HOSPODÁŘSTVÍ</c:v>
                </c:pt>
                <c:pt idx="5">
                  <c:v>SC 1.6 OCHRANA PŘÍRODY, SNIŽOVÁNÍ VŠECH FOREM ZNEČIŠTĚNÍ:</c:v>
                </c:pt>
              </c:strCache>
            </c:strRef>
          </c:cat>
          <c:val>
            <c:numRef>
              <c:f>List3!$B$2:$B$7</c:f>
              <c:numCache>
                <c:formatCode>General</c:formatCode>
                <c:ptCount val="6"/>
                <c:pt idx="0">
                  <c:v>12.2</c:v>
                </c:pt>
                <c:pt idx="1">
                  <c:v>7</c:v>
                </c:pt>
                <c:pt idx="2">
                  <c:v>10.1</c:v>
                </c:pt>
                <c:pt idx="3">
                  <c:v>14.1</c:v>
                </c:pt>
                <c:pt idx="4">
                  <c:v>7.1</c:v>
                </c:pt>
                <c:pt idx="5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9F-4DC7-8436-DDC0D778C1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0.43898</cdr:x>
      <cdr:y>0.47211</cdr:y>
    </cdr:from>
    <cdr:to>
      <cdr:x>0.5736</cdr:x>
      <cdr:y>0.52789</cdr:y>
    </cdr:to>
    <cdr:sp macro="" textlink="">
      <cdr:nvSpPr>
        <cdr:cNvPr id="2" name="Obdélník 1">
          <a:extLst xmlns:a="http://schemas.openxmlformats.org/drawingml/2006/main">
            <a:ext uri="{FF2B5EF4-FFF2-40B4-BE49-F238E27FC236}">
              <a16:creationId xmlns:a16="http://schemas.microsoft.com/office/drawing/2014/main" id="{DCEBD43F-8284-4523-AC42-E60712676EBF}"/>
            </a:ext>
          </a:extLst>
        </cdr:cNvPr>
        <cdr:cNvSpPr/>
      </cdr:nvSpPr>
      <cdr:spPr>
        <a:xfrm xmlns:a="http://schemas.openxmlformats.org/drawingml/2006/main">
          <a:off x="4728307" y="2344086"/>
          <a:ext cx="1450004" cy="27699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txBody>
        <a:bodyPr xmlns:a="http://schemas.openxmlformats.org/drawingml/2006/main" wrap="square">
          <a:spAutoFit/>
          <a:sp3d extrusionH="57150">
            <a:bevelT h="25400" prst="softRound"/>
          </a:sp3d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200" b="1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rPr>
            <a:t>* kurz 24 Kč/euro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03F07-676A-49E4-A6A9-E842B0595C94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F127F-9B90-4F71-A66B-FA928F69D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39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zp.cz/dokument/299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odniprogramzp.cz/nabidka-dotaci/detail-vyzvy/?id=12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F127F-9B90-4F71-A66B-FA928F69DD6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231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opzp.cz/dokument/2991"/>
              </a:rPr>
              <a:t>https://opzp.cz/dokument/2991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4041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Projekty v pozitivních stavech.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5649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46 a 47. výzva financována z ERDF pro méně rozvinuté a přechodové regiony.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49. výzva: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Tato výzva pokrývá zpracování podkladů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přípravu plánů pro zvládání povodňových rizik v oblastech s významným povodňovým rizikem.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Jedná se o nutné podklady pro zpracování Plánů pro zvládání povodňových rizik, které jsou v přímé gesci MŽP a jsou nezbytné pro plnění požadavků Směrnice 2007/60/ES o vyhodnocování a zvládání povodňových rizik v rámci přípravy 3. plánovacího období. Obdobná výzva pro zpracování podkladů pro aktuálně platné plány pro zvládání povodňových rizik byla vypsána v minulém programovém období 2014–2020. Oprávnění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žadatelé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správci vodních toků a hl. město Praha. 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  <a:p>
            <a:r>
              <a:rPr lang="cs-CZ" dirty="0"/>
              <a:t>48. Výzva</a:t>
            </a:r>
          </a:p>
          <a:p>
            <a:r>
              <a:rPr lang="cs-CZ" dirty="0"/>
              <a:t>Oprávnění žadatelé: veřejný sektor (obce, městské části hl. města </a:t>
            </a:r>
            <a:r>
              <a:rPr lang="cs-CZ" dirty="0" err="1"/>
              <a:t>Prahy,kraje</a:t>
            </a:r>
            <a:r>
              <a:rPr lang="cs-CZ" dirty="0"/>
              <a:t>) a příspěvkové organizace zřízené OSS a ÚSC, organizační složky státu, státní podniky. Podporovaná opatření jsou jiná, než v rámci 49. výzvy:</a:t>
            </a:r>
          </a:p>
          <a:p>
            <a:r>
              <a:rPr lang="cs-CZ" dirty="0"/>
              <a:t>budování a rozšíření varovných a výstražných systémů v rámci hlásné povodňové</a:t>
            </a:r>
          </a:p>
          <a:p>
            <a:r>
              <a:rPr lang="cs-CZ" dirty="0"/>
              <a:t>služby na lokální úrovni,</a:t>
            </a:r>
          </a:p>
          <a:p>
            <a:r>
              <a:rPr lang="cs-CZ" dirty="0"/>
              <a:t> pořízení nových varovných systémů, a to místo stávajících varovných systémů, které</a:t>
            </a:r>
          </a:p>
          <a:p>
            <a:r>
              <a:rPr lang="cs-CZ" dirty="0"/>
              <a:t>nevyhovují aktuálním požadavkům stanoveným Hasičským záchranným sborem ČR</a:t>
            </a:r>
          </a:p>
          <a:p>
            <a:r>
              <a:rPr lang="cs-CZ" dirty="0"/>
              <a:t>(upgrade varovných systémů),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tvorba digitálních povodňových plánů v území, kde dosud neexistují, nebo pro subjekty,</a:t>
            </a:r>
          </a:p>
          <a:p>
            <a:r>
              <a:rPr lang="cs-CZ" dirty="0"/>
              <a:t>které si dosud digitální povodňový plán nepořídily (např. obce, města, obce</a:t>
            </a:r>
          </a:p>
          <a:p>
            <a:r>
              <a:rPr lang="cs-CZ" dirty="0"/>
              <a:t>s rozšířenou působností, kraje),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tvorba aktivního harmonogramu činností povodňových komisí,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generel odtokových poměrů urbanizovaného povodí,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plán odvádění extrémních srážek v urbanizovaném území,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zpracování podkladů pro stanovení záplavových území (ZÚ),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zpracování podkladů pro vymezení území ohroženého zvláštní povodní pro vodní díla</a:t>
            </a:r>
          </a:p>
          <a:p>
            <a:r>
              <a:rPr lang="cs-CZ" dirty="0"/>
              <a:t>III. a IV. kategorie z hlediska technickobezpečnostního dohledu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046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679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Výzva POPFK č. 3/2023 v rámci NPO a Výzva POPFK č. 1/2024 v rámci NPO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DPH je způsobilým výdajem - s výjimkou následujících situací: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akce je realizována svépomocí, 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žadatel je plátcem DPH a může uplatnit odpočet DPH na vstupu.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Komentář: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rámci NPO není DPH uznatelným výdajem. Vzhledem k charakteru opatření a struktuře žadatelů programu Podpora obnovy přirozených funkcí krajiny by neproplacení DPH   způsobilo v řadě situací až nemožnost čerpání dotací. Proto je u výzev financovaných z NPO vyhlášených v rámci programu Podpora obnovy přirozených funkcí krajiny (NPO-POPFK)  DPH uznatelným výdajem (kromě 2 uvedených případů) a je kryto z jiných zdrojů (ne z NPO). V roce 2022 bylo DPH kryto z prostředků Programu péče o krajinu (PPK). Na rok 2023 a část roku 2024 se podařilo získat prostředky ze státního rozpočtu (od Ministerstva financí).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594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Výzvě 1/2024 předcházely výzvy č. 1/2022 a 1/2023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výzvy NPO – POPFK 1/2022 bylo proplaceno 236 žádostí za 26,5 mil. Kč, ostatní opatření budou proplacena či realizována až v následujících letech (alokace byla 60 mil. Kč).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rámci výzvy NPO – POPFK 1/2023 bylo podáno 574 žádostí za 83,2 mil. Kč (alokace byla 80 mil. Kč). Vydáno bylo prozatím rozhodnutí o poskytnutí dotace na 394 žádostí za 46 mil. Kč a 135 žádostí za 30,7 mil. Kč je v procesu administrace.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Výzva POPFK č. 3/2023 v rámci NPO a Výzva POPFK č. 1/2024 v rámci NPO</a:t>
            </a:r>
            <a:endParaRPr lang="cs-CZ" dirty="0"/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DPH je způsobilým výdajem - s výjimkou následujících situací: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akce je realizována svépomocí, 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žadatel je plátcem DPH a může uplatnit odpočet DPH na vstupu.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Komentář: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rámci NPO není DPH uznatelným výdajem. Vzhledem k charakteru opatření a struktuře žadatelů programu Podpora obnovy přirozených funkcí krajiny by neproplacení DPH   způsobilo v řadě situací až nemožnost čerpání dotací. Proto je u výzev financovaných z NPO vyhlášených v rámci programu Podpora obnovy přirozených funkcí krajiny (NPO-POPFK)  DPH uznatelným výdajem (kromě 2 uvedených případů) a je kryto z jiných zdrojů (ne z NPO). V roce 2022 bylo DPH kryto z prostředků Programu péče o krajinu (PPK). Na rok 2023 a část roku 2024 se podařilo získat prostředky ze státního rozpočtu (od Ministerstva financí).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598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https://www.narodniprogramzp.cz/nabidka-dotaci/detail-vyzvy/?id=120</a:t>
            </a:r>
            <a:endParaRPr lang="cs-CZ" sz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Výzva NPŽP č. 4/2023 v rámci NPO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DPH není způsobilým výdajem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312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50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sz="5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Jedná se </a:t>
            </a:r>
            <a:r>
              <a:rPr lang="cs-CZ" sz="5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cílové hodnoty (závazky) </a:t>
            </a:r>
            <a:r>
              <a:rPr lang="cs-CZ" sz="5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projektů s </a:t>
            </a:r>
            <a:r>
              <a:rPr lang="cs-CZ" sz="5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RoPD</a:t>
            </a:r>
            <a:r>
              <a:rPr lang="cs-CZ" sz="5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cs-CZ" sz="5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Dosažené hodnoty jsou následující: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500" dirty="0">
                <a:solidFill>
                  <a:schemeClr val="accent6">
                    <a:lumMod val="75000"/>
                  </a:schemeClr>
                </a:solidFill>
              </a:rPr>
              <a:t>Délka revitalizovaných vodních toků: 			</a:t>
            </a:r>
            <a:r>
              <a:rPr lang="cs-CZ" altLang="en-US" sz="500" b="1" dirty="0">
                <a:solidFill>
                  <a:schemeClr val="accent6">
                    <a:lumMod val="75000"/>
                  </a:schemeClr>
                </a:solidFill>
              </a:rPr>
              <a:t>57,8 km </a:t>
            </a:r>
            <a:r>
              <a:rPr lang="cs-CZ" altLang="en-US" sz="500" b="0" dirty="0">
                <a:solidFill>
                  <a:schemeClr val="accent6">
                    <a:lumMod val="75000"/>
                  </a:schemeClr>
                </a:solidFill>
              </a:rPr>
              <a:t>(75 % závazku z projektů)</a:t>
            </a:r>
          </a:p>
          <a:p>
            <a:pPr marL="574260" marR="0" lvl="1" indent="-342900" algn="just" defTabSz="817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en-US" sz="500" dirty="0">
                <a:solidFill>
                  <a:schemeClr val="accent6">
                    <a:lumMod val="75000"/>
                  </a:schemeClr>
                </a:solidFill>
              </a:rPr>
              <a:t>Zabezpečení migrační prostupnosti říční sítě: 		</a:t>
            </a:r>
            <a:r>
              <a:rPr lang="cs-CZ" altLang="en-US" sz="500" b="1" dirty="0">
                <a:solidFill>
                  <a:schemeClr val="accent6">
                    <a:lumMod val="75000"/>
                  </a:schemeClr>
                </a:solidFill>
              </a:rPr>
              <a:t>29 km </a:t>
            </a:r>
            <a:r>
              <a:rPr lang="cs-CZ" altLang="en-US" sz="500" b="0" dirty="0">
                <a:solidFill>
                  <a:schemeClr val="accent6">
                    <a:lumMod val="75000"/>
                  </a:schemeClr>
                </a:solidFill>
              </a:rPr>
              <a:t>(37 % závazku z projektů)</a:t>
            </a:r>
            <a:endParaRPr lang="cs-CZ" altLang="en-US" sz="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500" dirty="0">
                <a:solidFill>
                  <a:schemeClr val="accent6">
                    <a:lumMod val="75000"/>
                  </a:schemeClr>
                </a:solidFill>
              </a:rPr>
              <a:t>Počet lokalit se zvýšenou biodiverzitou: 			</a:t>
            </a:r>
            <a:r>
              <a:rPr lang="cs-CZ" sz="500" b="1" dirty="0">
                <a:solidFill>
                  <a:schemeClr val="accent6">
                    <a:lumMod val="75000"/>
                  </a:schemeClr>
                </a:solidFill>
              </a:rPr>
              <a:t>478 lokalit  </a:t>
            </a:r>
            <a:r>
              <a:rPr lang="cs-CZ" altLang="en-US" sz="500" b="0" dirty="0">
                <a:solidFill>
                  <a:schemeClr val="accent6">
                    <a:lumMod val="75000"/>
                  </a:schemeClr>
                </a:solidFill>
              </a:rPr>
              <a:t>(51 % závazku z projektů)</a:t>
            </a:r>
            <a:endParaRPr lang="cs-CZ" sz="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500" dirty="0">
                <a:solidFill>
                  <a:schemeClr val="accent6">
                    <a:lumMod val="75000"/>
                  </a:schemeClr>
                </a:solidFill>
              </a:rPr>
              <a:t>Počet lokalit, kde byly posíleny ekosystémové funkce krajiny: 	</a:t>
            </a:r>
            <a:r>
              <a:rPr lang="cs-CZ" sz="500" b="1" dirty="0">
                <a:solidFill>
                  <a:schemeClr val="accent6">
                    <a:lumMod val="75000"/>
                  </a:schemeClr>
                </a:solidFill>
              </a:rPr>
              <a:t>2 248 lokalit  </a:t>
            </a:r>
            <a:r>
              <a:rPr lang="cs-CZ" altLang="en-US" sz="500" b="0" dirty="0">
                <a:solidFill>
                  <a:schemeClr val="accent6">
                    <a:lumMod val="75000"/>
                  </a:schemeClr>
                </a:solidFill>
              </a:rPr>
              <a:t>(88 % závazku z projektů)</a:t>
            </a:r>
            <a:endParaRPr lang="cs-CZ" sz="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500" dirty="0">
                <a:solidFill>
                  <a:schemeClr val="accent6">
                    <a:lumMod val="75000"/>
                  </a:schemeClr>
                </a:solidFill>
              </a:rPr>
              <a:t>Celkový počet vysazených stromů: 			</a:t>
            </a:r>
            <a:r>
              <a:rPr lang="cs-CZ" sz="500" b="1" dirty="0">
                <a:solidFill>
                  <a:schemeClr val="accent6">
                    <a:lumMod val="75000"/>
                  </a:schemeClr>
                </a:solidFill>
              </a:rPr>
              <a:t>29 531 ks </a:t>
            </a:r>
            <a:r>
              <a:rPr lang="cs-CZ" altLang="en-US" sz="500" b="0" dirty="0">
                <a:solidFill>
                  <a:schemeClr val="accent6">
                    <a:lumMod val="75000"/>
                  </a:schemeClr>
                </a:solidFill>
              </a:rPr>
              <a:t>(71 % závazku z projektů)</a:t>
            </a:r>
            <a:endParaRPr lang="cs-CZ" sz="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500" dirty="0">
                <a:solidFill>
                  <a:schemeClr val="accent6">
                    <a:lumMod val="75000"/>
                  </a:schemeClr>
                </a:solidFill>
              </a:rPr>
              <a:t>Celková plocha dotčená opatřeními na podporu ZCHÚ a soustavy Natura 2000: 	</a:t>
            </a:r>
            <a:r>
              <a:rPr lang="cs-CZ" sz="500" b="1" dirty="0">
                <a:solidFill>
                  <a:schemeClr val="accent6">
                    <a:lumMod val="75000"/>
                  </a:schemeClr>
                </a:solidFill>
              </a:rPr>
              <a:t>4 tis. km</a:t>
            </a:r>
            <a:r>
              <a:rPr lang="cs-CZ" sz="500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sz="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5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cs-CZ" altLang="en-US" sz="500" b="0" dirty="0">
                <a:solidFill>
                  <a:schemeClr val="accent6">
                    <a:lumMod val="75000"/>
                  </a:schemeClr>
                </a:solidFill>
              </a:rPr>
              <a:t>27 % závazku z projektů)</a:t>
            </a:r>
            <a:endParaRPr lang="cs-CZ" sz="5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500" dirty="0">
                <a:solidFill>
                  <a:schemeClr val="accent6">
                    <a:lumMod val="75000"/>
                  </a:schemeClr>
                </a:solidFill>
              </a:rPr>
              <a:t>Plocha stanovišť, která jsou podporována s cílem zlepšit jejich stav zachování: 	</a:t>
            </a:r>
            <a:r>
              <a:rPr lang="cs-CZ" sz="500" b="1" dirty="0">
                <a:solidFill>
                  <a:schemeClr val="accent6">
                    <a:lumMod val="75000"/>
                  </a:schemeClr>
                </a:solidFill>
              </a:rPr>
              <a:t>418 km</a:t>
            </a:r>
            <a:r>
              <a:rPr lang="cs-CZ" sz="500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sz="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5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cs-CZ" altLang="en-US" sz="500" b="0" dirty="0">
                <a:solidFill>
                  <a:schemeClr val="accent6">
                    <a:lumMod val="75000"/>
                  </a:schemeClr>
                </a:solidFill>
              </a:rPr>
              <a:t>63 % závazku z projektů)</a:t>
            </a:r>
            <a:endParaRPr lang="cs-CZ" sz="500" dirty="0"/>
          </a:p>
          <a:p>
            <a:pPr rtl="0"/>
            <a:endParaRPr lang="cs-CZ" sz="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72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9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dirty="0"/>
              <a:t>Jedná se o hodnoty z PD.</a:t>
            </a:r>
          </a:p>
          <a:p>
            <a:pPr rtl="0"/>
            <a:r>
              <a:rPr lang="cs-CZ" b="1" dirty="0"/>
              <a:t>Cílové hodnoty z projektů </a:t>
            </a:r>
            <a:r>
              <a:rPr lang="cs-CZ" dirty="0"/>
              <a:t>jsou minimální:</a:t>
            </a:r>
          </a:p>
          <a:p>
            <a:pPr marL="574260" marR="0" lvl="1" indent="-342900" algn="just" defTabSz="817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Zelená infrastruktura vybudovaná nebo modernizovaná v souvislosti s přizpůsobováním se změnám klimatu: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1 167 ha </a:t>
            </a:r>
            <a:r>
              <a:rPr lang="cs-CZ" altLang="en-US" b="0" dirty="0">
                <a:solidFill>
                  <a:schemeClr val="accent6">
                    <a:lumMod val="75000"/>
                  </a:schemeClr>
                </a:solidFill>
              </a:rPr>
              <a:t>(43 % cíle programu)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marR="0" lvl="1" indent="-342900" algn="just" defTabSz="817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Počet obyvatel, kteří mají prospěch z protipovodňových opatření: 	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112 osob</a:t>
            </a:r>
            <a:r>
              <a:rPr lang="cs-CZ" altLang="en-US" sz="2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cs-CZ" altLang="en-US" sz="2000" b="0" dirty="0">
                <a:solidFill>
                  <a:schemeClr val="accent6">
                    <a:lumMod val="75000"/>
                  </a:schemeClr>
                </a:solidFill>
              </a:rPr>
              <a:t>(0,03 % cíle programu)</a:t>
            </a:r>
            <a:endParaRPr lang="cs-CZ" alt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marR="0" lvl="1" indent="-342900" algn="just" defTabSz="817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en-US" dirty="0">
                <a:solidFill>
                  <a:schemeClr val="accent6">
                    <a:lumMod val="75000"/>
                  </a:schemeClr>
                </a:solidFill>
              </a:rPr>
              <a:t>Počet obyvatel, kteří mají prospěch z opatření na ochranu před přírodními katastrofami souvisejícími s klimatem (jinými než povodně nebo požáry):	</a:t>
            </a:r>
            <a:r>
              <a:rPr lang="cs-CZ" altLang="en-US" b="1" dirty="0">
                <a:solidFill>
                  <a:schemeClr val="accent6">
                    <a:lumMod val="75000"/>
                  </a:schemeClr>
                </a:solidFill>
              </a:rPr>
              <a:t>276 654 osob </a:t>
            </a:r>
            <a:r>
              <a:rPr lang="cs-CZ" altLang="en-US" b="0" dirty="0">
                <a:solidFill>
                  <a:schemeClr val="accent6">
                    <a:lumMod val="75000"/>
                  </a:schemeClr>
                </a:solidFill>
              </a:rPr>
              <a:t>(45 % cíle programu)</a:t>
            </a:r>
            <a:endParaRPr lang="cs-CZ" alt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marR="0" lvl="1" indent="-342900" algn="just" defTabSz="817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en-US" dirty="0">
                <a:solidFill>
                  <a:schemeClr val="accent6">
                    <a:lumMod val="75000"/>
                  </a:schemeClr>
                </a:solidFill>
              </a:rPr>
              <a:t>Zelená infrastruktura podpořená pro jiné účely než přizpůsobování se změnám klimatu:	</a:t>
            </a:r>
            <a:r>
              <a:rPr lang="cs-CZ" altLang="en-US" b="1" dirty="0">
                <a:solidFill>
                  <a:schemeClr val="accent6">
                    <a:lumMod val="75000"/>
                  </a:schemeClr>
                </a:solidFill>
              </a:rPr>
              <a:t>262 ha </a:t>
            </a:r>
            <a:r>
              <a:rPr lang="cs-CZ" altLang="en-US" b="0" dirty="0">
                <a:solidFill>
                  <a:schemeClr val="accent6">
                    <a:lumMod val="75000"/>
                  </a:schemeClr>
                </a:solidFill>
              </a:rPr>
              <a:t>(37 % cíle programu)</a:t>
            </a:r>
            <a:endParaRPr lang="cs-CZ" alt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marR="0" lvl="1" indent="-342900" algn="just" defTabSz="817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en-US" dirty="0">
                <a:solidFill>
                  <a:schemeClr val="accent6">
                    <a:lumMod val="75000"/>
                  </a:schemeClr>
                </a:solidFill>
              </a:rPr>
              <a:t>Rozloha lokalit náležejících do sítě Natura 2000, na něž se vztahují ochranná a rekultivační opatření: </a:t>
            </a:r>
            <a:r>
              <a:rPr lang="cs-CZ" altLang="en-US" b="1" dirty="0">
                <a:solidFill>
                  <a:schemeClr val="accent6">
                    <a:lumMod val="75000"/>
                  </a:schemeClr>
                </a:solidFill>
              </a:rPr>
              <a:t>676 ha </a:t>
            </a:r>
            <a:r>
              <a:rPr lang="cs-CZ" altLang="en-US" b="0" dirty="0">
                <a:solidFill>
                  <a:schemeClr val="accent6">
                    <a:lumMod val="75000"/>
                  </a:schemeClr>
                </a:solidFill>
              </a:rPr>
              <a:t>(28 % cíle programu)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19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5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Projekty z FS – pouze prostřednictvím projektového schématu AOPK</a:t>
            </a:r>
            <a:br>
              <a:rPr lang="cs-CZ" dirty="0"/>
            </a:br>
            <a:r>
              <a:rPr lang="cs-CZ" dirty="0"/>
              <a:t>Projekty ERDF – 1.3.11 prostřednictvím SFŽP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801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800" b="1" dirty="0"/>
              <a:t>PREVENTIVNÍ OPATŘENÍ PROTI POVODNÍM A SUCHU</a:t>
            </a:r>
            <a:endParaRPr lang="cs-CZ" sz="800" b="1" dirty="0">
              <a:latin typeface="Roboto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budování a modernizace komplexního systému předpovědní služby zahrnující budování </a:t>
            </a:r>
            <a:br>
              <a:rPr lang="cs-CZ" sz="800" dirty="0"/>
            </a:br>
            <a:r>
              <a:rPr lang="cs-CZ" sz="800" dirty="0"/>
              <a:t>a modernizaci měřicích sítí, infrastruktury a nástrojů systémů včasné výstrahy na celostátní úrovni,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budování a rozšíření varovných a výstražných systémů v rámci hlásné povodňové služby na lokální úrovni,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upgrade lokálních varovných systémů, které nevyhovují požadavkům stanoveným dle dohody Hasičským záchranným sborem ČR,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tvorba digitálních povodňových plánů v území, kde dosud neexistují,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studie odtokových poměrů v povodí včetně návrhů možných opatření,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zpracování podkladů pro přípravu plánů pro zvládání povodňových rizik v oblastech s významným povodňovým rizikem,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zpracování podkladů pro stanovení záplavových území (ZÚ),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zpracování podkladů pro vymezení území ohroženého zvláštní povodní pro vodní díla III. a IV. kategorie z hlediska technickobezpečnostního dohledu. </a:t>
            </a:r>
          </a:p>
          <a:p>
            <a:endParaRPr lang="cs-CZ" sz="800" dirty="0">
              <a:solidFill>
                <a:schemeClr val="tx1">
                  <a:lumMod val="75000"/>
                </a:schemeClr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800" b="1" dirty="0">
              <a:latin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800" b="1" dirty="0">
                <a:latin typeface="Roboto"/>
              </a:rPr>
              <a:t>PREVENTIVNÍ OPATŘENÍ PROTI POVODNÍM A SUCHU</a:t>
            </a:r>
            <a:endParaRPr lang="cs-CZ" sz="800" dirty="0"/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budování a modernizace komplexního systému předpovědní služby zahrnující budování </a:t>
            </a:r>
            <a:br>
              <a:rPr lang="cs-CZ" sz="800" dirty="0"/>
            </a:br>
            <a:r>
              <a:rPr lang="cs-CZ" sz="800" dirty="0"/>
              <a:t>a modernizaci měřicích sítí, infrastruktury a nástrojů systémů včasné výstrahy na celostátní úrovni,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budování a rozšíření varovných a výstražných systémů v rámci hlásné povodňové služby na lokální úrovni,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upgrade lokálních varovných systémů, které nevyhovují požadavkům stanoveným dle dohody Hasičským záchranným sborem ČR,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tvorba digitálních povodňových plánů v území, kde dosud neexistují,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studie odtokových poměrů v povodí včetně návrhů možných opatření,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zpracování podkladů pro přípravu plánů pro zvládání povodňových rizik v oblastech s významným povodňovým rizikem,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zpracování podkladů pro stanovení záplavových území (ZÚ),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800" dirty="0"/>
              <a:t>zpracování podkladů pro vymezení území ohroženého zvláštní povodní pro vodní díla III. a IV. kategorie z hlediska technickobezpečnostního dohledu. </a:t>
            </a:r>
          </a:p>
          <a:p>
            <a:pPr marL="0" indent="0">
              <a:lnSpc>
                <a:spcPct val="100000"/>
              </a:lnSpc>
              <a:buNone/>
            </a:pPr>
            <a:endParaRPr lang="cs-CZ" sz="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800" dirty="0">
              <a:solidFill>
                <a:schemeClr val="tx1">
                  <a:lumMod val="75000"/>
                </a:schemeClr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latin typeface="Roboto"/>
              </a:rPr>
              <a:t>PREVENTIVNÍ OPATŘENÍ PROTI POVODNÍM A SUCHU</a:t>
            </a:r>
            <a:endParaRPr lang="cs-CZ" sz="1200" b="1" dirty="0"/>
          </a:p>
          <a:p>
            <a:pPr marL="0" lvl="0" indent="0" algn="just">
              <a:buNone/>
            </a:pPr>
            <a:r>
              <a:rPr lang="cs-CZ" sz="1200" b="1" dirty="0"/>
              <a:t>Návaznost na povodňovou Směrnici,  obdobně jako v OPŽP 2014 – 2020:</a:t>
            </a:r>
          </a:p>
          <a:p>
            <a:pPr lvl="0" algn="just"/>
            <a:r>
              <a:rPr lang="cs-CZ" sz="1200" dirty="0"/>
              <a:t>tvorba digitálních povodňových plánů v území, kde dosud neexistují, nebo pro subjekty, které si dosud digitální povodňový plán nepořídily (např. obce, města, obce s rozšířenou působností, kraje),</a:t>
            </a:r>
          </a:p>
          <a:p>
            <a:pPr lvl="0" algn="just"/>
            <a:r>
              <a:rPr lang="cs-CZ" sz="1200" dirty="0"/>
              <a:t>zpracování podkladů pro přípravu plánů pro zvládání povodňových rizik v oblastech s významným povodňovým rizikem,</a:t>
            </a:r>
          </a:p>
          <a:p>
            <a:pPr lvl="0" algn="just"/>
            <a:r>
              <a:rPr lang="cs-CZ" sz="1200" dirty="0"/>
              <a:t>zpracování podkladů pro stanovení záplavových území (ZÚ),</a:t>
            </a:r>
          </a:p>
          <a:p>
            <a:pPr lvl="0" algn="just"/>
            <a:r>
              <a:rPr lang="cs-CZ" sz="1200" dirty="0"/>
              <a:t>zpracování podkladů pro vymezení území ohroženého zvláštní povodní pro vodní díla III. a IV. kategorie z hlediska technickobezpečnostního dohledu.</a:t>
            </a:r>
          </a:p>
          <a:p>
            <a:pPr marL="0" lvl="0" indent="0" algn="just">
              <a:buNone/>
            </a:pPr>
            <a:r>
              <a:rPr lang="cs-CZ" sz="1200" b="1" dirty="0"/>
              <a:t>Nová opatření v rámci OPŽP 2021 – 2027:</a:t>
            </a:r>
          </a:p>
          <a:p>
            <a:pPr lvl="0" algn="just"/>
            <a:r>
              <a:rPr lang="cs-CZ" sz="1200" dirty="0"/>
              <a:t>studie odtokových poměrů v povodí včetně návrhů možných adaptačních opatření s důrazem na ochranu před povodněmi a suchem,</a:t>
            </a:r>
          </a:p>
          <a:p>
            <a:pPr lvl="0" algn="just"/>
            <a:r>
              <a:rPr lang="cs-CZ" sz="1200" dirty="0"/>
              <a:t>generel odtokových poměrů urbanizovaného povodí,</a:t>
            </a:r>
          </a:p>
          <a:p>
            <a:pPr lvl="0" algn="just"/>
            <a:r>
              <a:rPr lang="cs-CZ" sz="1200" dirty="0"/>
              <a:t>plán odvádění extrémních srážek v urbanizovaném území,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8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855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F2EDB-2DDA-9143-98B6-F36B2346D1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94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F2EDB-2DDA-9143-98B6-F36B2346D124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56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263" y="1766173"/>
            <a:ext cx="5077152" cy="2540014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0263" y="4651337"/>
            <a:ext cx="5077154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431424"/>
            <a:ext cx="3391459" cy="10491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4" t="-5617"/>
          <a:stretch/>
        </p:blipFill>
        <p:spPr>
          <a:xfrm>
            <a:off x="2126516" y="5966621"/>
            <a:ext cx="5077530" cy="3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5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4D6BB-459E-7D43-83C7-116FF776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F148D-4DF4-BA4E-B504-9C91657C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C13E76-6AB9-9D4D-A9D6-42B7D29B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8FEC9-1228-EF4E-91B9-6719B059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34B310-FD9C-4F47-A8E3-991205996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EC36F9-59B7-E042-B13D-3D752AB3E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822"/>
          <a:stretch/>
        </p:blipFill>
        <p:spPr>
          <a:xfrm>
            <a:off x="10457302" y="4434215"/>
            <a:ext cx="1340252" cy="194805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436" y="1595718"/>
            <a:ext cx="6857847" cy="2286000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435" y="5433390"/>
            <a:ext cx="6857847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8" name="Obdélník 17"/>
          <p:cNvSpPr/>
          <p:nvPr userDrawn="1"/>
        </p:nvSpPr>
        <p:spPr>
          <a:xfrm>
            <a:off x="9792585" y="3184911"/>
            <a:ext cx="192157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cs-CZ" sz="1400" dirty="0"/>
              <a:t>OPERAČNÍ PROGRAM</a:t>
            </a:r>
          </a:p>
          <a:p>
            <a:pPr lvl="0" algn="r"/>
            <a:r>
              <a:rPr lang="cs-CZ" sz="1400" dirty="0"/>
              <a:t>ŽIVOTNÍ PROSTŘEDÍ</a:t>
            </a:r>
          </a:p>
          <a:p>
            <a:pPr lvl="0" algn="r"/>
            <a:r>
              <a:rPr lang="cs-CZ" sz="1400" dirty="0"/>
              <a:t>WWW.OPZP.CZ</a:t>
            </a:r>
          </a:p>
        </p:txBody>
      </p:sp>
      <p:sp>
        <p:nvSpPr>
          <p:cNvPr id="19" name="Obdélník 18"/>
          <p:cNvSpPr/>
          <p:nvPr userDrawn="1"/>
        </p:nvSpPr>
        <p:spPr>
          <a:xfrm>
            <a:off x="9676932" y="1595718"/>
            <a:ext cx="202018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cs-CZ" sz="2000" dirty="0"/>
              <a:t>INVESTICE </a:t>
            </a:r>
            <a:br>
              <a:rPr lang="cs-CZ" sz="2000" dirty="0"/>
            </a:br>
            <a:r>
              <a:rPr lang="cs-CZ" sz="2000" dirty="0"/>
              <a:t>DO ČISTÉ </a:t>
            </a:r>
            <a:br>
              <a:rPr lang="cs-CZ" sz="2000" dirty="0"/>
            </a:br>
            <a:r>
              <a:rPr lang="cs-CZ" sz="2000" dirty="0"/>
              <a:t>BUDOUCNOSTI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431424"/>
            <a:ext cx="3391459" cy="10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32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9492" y="1595718"/>
            <a:ext cx="6857847" cy="2286000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826"/>
          <a:stretch/>
        </p:blipFill>
        <p:spPr>
          <a:xfrm>
            <a:off x="1799492" y="4434216"/>
            <a:ext cx="2254499" cy="19480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822"/>
          <a:stretch/>
        </p:blipFill>
        <p:spPr>
          <a:xfrm>
            <a:off x="10457302" y="4434215"/>
            <a:ext cx="1340252" cy="1948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6" y="276790"/>
            <a:ext cx="4820873" cy="11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0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11280067" cy="4003589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3DAD184D-91BC-314B-941E-4BD10E0B2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r>
              <a:rPr lang="cs-CZ" dirty="0"/>
              <a:t>Upravte styly předlohy textu.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0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5340191" cy="4003589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9A5F0C5-8028-4242-A0DF-9AE03B237C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2386" y="1915299"/>
            <a:ext cx="5340191" cy="4003589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obsah 14">
            <a:extLst>
              <a:ext uri="{FF2B5EF4-FFF2-40B4-BE49-F238E27FC236}">
                <a16:creationId xmlns:a16="http://schemas.microsoft.com/office/drawing/2014/main" id="{F36F4A45-4DE1-4547-9F78-47DA4C2765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r>
              <a:rPr lang="cs-CZ" dirty="0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7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90" y="2091848"/>
            <a:ext cx="5316407" cy="4348698"/>
          </a:xfrm>
        </p:spPr>
        <p:txBody>
          <a:bodyPr lIns="0" tIns="0" rIns="0" bIns="0" anchor="b">
            <a:no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05621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81354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5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3946B-851A-E149-98B1-5E733899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40"/>
            <a:ext cx="1130617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BBD86A-183E-0B4A-B2E3-872F009018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7987" y="4589465"/>
            <a:ext cx="11306175" cy="20081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Upravte styly předlohy textu.
Druhá úroveň
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60195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C509E-0C7B-AB4C-9EE5-3D01649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4F57C-3C36-6940-91E8-6EE06FBB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2EB652-F8FC-AD44-AF0E-AA20F5AE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6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86ACE-B6A3-A846-89DD-643C2F78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96264"/>
            <a:ext cx="11293862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0B5B06-AED4-2B4B-9F99-475BF764A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1B47B7-FBE4-B84C-9475-24EA10CA6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5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9CED1-DD16-5141-A2A0-F5CD2C68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14" t="-5617"/>
          <a:stretch/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8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203BDD-1C12-964B-AFD6-9B9F7DAF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9"/>
            <a:ext cx="11280067" cy="1120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9D56C6F-D7CE-DE43-BEF3-D966D9F46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783" y="1915299"/>
            <a:ext cx="11280067" cy="400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91BEE1-BE06-E342-B0DB-30A7E578C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784" y="6230596"/>
            <a:ext cx="3159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8A9A76-ABC1-EE4E-AC99-678D6DFAB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307" y="62305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5A686B"/>
                </a:solidFill>
                <a:latin typeface="+mj-lt"/>
              </a:defRPr>
            </a:lvl1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035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56">
          <p15:clr>
            <a:srgbClr val="F26B43"/>
          </p15:clr>
        </p15:guide>
        <p15:guide id="2" pos="257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pos="737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tace.nature.cz/-/vyzva-npo-popfk-c-3-pro-rok-202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rodniprogramzp.cz/nabidka-dotaci/detail-vyzvy/?id=12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18236-7AF6-C540-AF56-52C441C2E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755" y="3119276"/>
            <a:ext cx="5612545" cy="1755437"/>
          </a:xfrm>
        </p:spPr>
        <p:txBody>
          <a:bodyPr/>
          <a:lstStyle/>
          <a:p>
            <a:r>
              <a:rPr lang="cs-CZ" sz="2800" b="1" dirty="0"/>
              <a:t>KONFERENCE VODNÍ TOKY 2023 </a:t>
            </a:r>
            <a:br>
              <a:rPr lang="cs-CZ" sz="2800" dirty="0"/>
            </a:br>
            <a:br>
              <a:rPr lang="cs-CZ" sz="2800" dirty="0"/>
            </a:br>
            <a:r>
              <a:rPr lang="cs-CZ" sz="2800" i="1" dirty="0"/>
              <a:t>Operační program Životní prostředí</a:t>
            </a:r>
            <a:br>
              <a:rPr lang="cs-CZ" sz="2800" i="1" dirty="0"/>
            </a:br>
            <a:br>
              <a:rPr lang="cs-CZ" sz="2800" i="1" dirty="0"/>
            </a:br>
            <a:r>
              <a:rPr lang="cs-CZ" sz="2800" i="1" dirty="0"/>
              <a:t>Národní plán obnovy</a:t>
            </a:r>
            <a:br>
              <a:rPr lang="cs-CZ" sz="2800" dirty="0"/>
            </a:br>
            <a:br>
              <a:rPr lang="cs-CZ" sz="2800" dirty="0"/>
            </a:br>
            <a:endParaRPr lang="cs-CZ" sz="2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017E49-56AD-7544-B6F4-406BD26CD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0755" y="3996994"/>
            <a:ext cx="5077154" cy="975050"/>
          </a:xfrm>
        </p:spPr>
        <p:txBody>
          <a:bodyPr>
            <a:normAutofit fontScale="92500" lnSpcReduction="10000"/>
          </a:bodyPr>
          <a:lstStyle/>
          <a:p>
            <a:endParaRPr lang="cs-CZ" sz="1600" dirty="0"/>
          </a:p>
          <a:p>
            <a:endParaRPr lang="cs-CZ" sz="1600" dirty="0"/>
          </a:p>
          <a:p>
            <a:r>
              <a:rPr lang="cs-CZ" sz="1300" dirty="0"/>
              <a:t>21. 11. 2023, Hradec Králové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31D2080-CC60-E546-81A5-73DC64F12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039" y="252370"/>
            <a:ext cx="1939713" cy="19229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1AA3639-6452-1F4A-AE43-D34087EBB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706" y="2175362"/>
            <a:ext cx="1956435" cy="19229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F8A2FC1-B3DB-F543-9D1D-7E9CCFC05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214" y="4098354"/>
            <a:ext cx="1956435" cy="192299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3AAB423-C20A-4DAE-865B-D09DA1D0E4FE}"/>
              </a:ext>
            </a:extLst>
          </p:cNvPr>
          <p:cNvSpPr/>
          <p:nvPr/>
        </p:nvSpPr>
        <p:spPr bwMode="auto">
          <a:xfrm>
            <a:off x="0" y="5358684"/>
            <a:ext cx="12192000" cy="1548028"/>
          </a:xfrm>
          <a:prstGeom prst="rect">
            <a:avLst/>
          </a:prstGeom>
          <a:gradFill flip="none" rotWithShape="1">
            <a:gsLst>
              <a:gs pos="31000">
                <a:srgbClr val="000000">
                  <a:alpha val="72000"/>
                </a:srgbClr>
              </a:gs>
              <a:gs pos="61000">
                <a:srgbClr val="000000">
                  <a:alpha val="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59AEB3C-E075-4FC2-98F3-2CEE053A7DF7}"/>
              </a:ext>
            </a:extLst>
          </p:cNvPr>
          <p:cNvSpPr/>
          <p:nvPr/>
        </p:nvSpPr>
        <p:spPr>
          <a:xfrm>
            <a:off x="6504167" y="6505317"/>
            <a:ext cx="6031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Ing. Jan Kříž</a:t>
            </a:r>
            <a:r>
              <a:rPr lang="en-US" sz="1400" b="1" dirty="0">
                <a:solidFill>
                  <a:schemeClr val="bg1"/>
                </a:solidFill>
              </a:rPr>
              <a:t>│</a:t>
            </a:r>
            <a:r>
              <a:rPr lang="cs-CZ" sz="1400" b="1" dirty="0">
                <a:solidFill>
                  <a:schemeClr val="bg1"/>
                </a:solidFill>
              </a:rPr>
              <a:t>Vrchní ředitel sekce Ekonomiky životního prostředí</a:t>
            </a:r>
          </a:p>
          <a:p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B87315D-8972-43B6-9415-761983EB882F}"/>
              </a:ext>
            </a:extLst>
          </p:cNvPr>
          <p:cNvSpPr txBox="1"/>
          <p:nvPr/>
        </p:nvSpPr>
        <p:spPr>
          <a:xfrm>
            <a:off x="9196462" y="1337348"/>
            <a:ext cx="143343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2800" dirty="0"/>
              <a:t>Klima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B350F81-C8B3-44A2-8B91-04AA72779EDF}"/>
              </a:ext>
            </a:extLst>
          </p:cNvPr>
          <p:cNvSpPr txBox="1"/>
          <p:nvPr/>
        </p:nvSpPr>
        <p:spPr>
          <a:xfrm>
            <a:off x="11102259" y="3568077"/>
            <a:ext cx="143343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2800" dirty="0"/>
              <a:t>Voda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730C80F-BA16-4072-8E2E-4D98B31FB5D7}"/>
              </a:ext>
            </a:extLst>
          </p:cNvPr>
          <p:cNvSpPr txBox="1"/>
          <p:nvPr/>
        </p:nvSpPr>
        <p:spPr>
          <a:xfrm>
            <a:off x="9406661" y="5150015"/>
            <a:ext cx="1433431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2800" dirty="0"/>
              <a:t>Příroda</a:t>
            </a:r>
          </a:p>
        </p:txBody>
      </p:sp>
    </p:spTree>
    <p:extLst>
      <p:ext uri="{BB962C8B-B14F-4D97-AF65-F5344CB8AC3E}">
        <p14:creationId xmlns:p14="http://schemas.microsoft.com/office/powerpoint/2010/main" val="3387547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0233F-C23A-485C-B49B-40E85421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427" y="219051"/>
            <a:ext cx="8039959" cy="1021064"/>
          </a:xfrm>
        </p:spPr>
        <p:txBody>
          <a:bodyPr/>
          <a:lstStyle/>
          <a:p>
            <a:r>
              <a:rPr lang="cs-CZ" sz="2400" b="1" kern="0" cap="all" dirty="0"/>
              <a:t>VYBRANÉ stavy Výzev v OPŽP 2021-2027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A6BBA7-4E47-4DA5-9867-712435D5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t>10</a:t>
            </a:fld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A0BEB7-2AE5-493B-8B70-E974D90174FD}"/>
              </a:ext>
            </a:extLst>
          </p:cNvPr>
          <p:cNvSpPr txBox="1">
            <a:spLocks/>
          </p:cNvSpPr>
          <p:nvPr/>
        </p:nvSpPr>
        <p:spPr>
          <a:xfrm>
            <a:off x="568505" y="510528"/>
            <a:ext cx="10650095" cy="438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STAV ČERPÁNÍ VÝZEV K 10.11.2023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6DAFCFD-4A37-4AA3-8A52-7555FC764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45" y="290852"/>
            <a:ext cx="694955" cy="6807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E70093-B564-4330-B024-9A44AAD80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354" y="290853"/>
            <a:ext cx="694955" cy="6807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DD483B4-E4EE-4BB4-ACD4-6152C4B9D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15357"/>
            <a:ext cx="680773" cy="680773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E8031BBA-EB19-4842-A0F5-2428D384F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175229"/>
              </p:ext>
            </p:extLst>
          </p:nvPr>
        </p:nvGraphicFramePr>
        <p:xfrm>
          <a:off x="251020" y="999494"/>
          <a:ext cx="11541679" cy="43093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2163">
                  <a:extLst>
                    <a:ext uri="{9D8B030D-6E8A-4147-A177-3AD203B41FA5}">
                      <a16:colId xmlns:a16="http://schemas.microsoft.com/office/drawing/2014/main" val="1968020560"/>
                    </a:ext>
                  </a:extLst>
                </a:gridCol>
                <a:gridCol w="1002744">
                  <a:extLst>
                    <a:ext uri="{9D8B030D-6E8A-4147-A177-3AD203B41FA5}">
                      <a16:colId xmlns:a16="http://schemas.microsoft.com/office/drawing/2014/main" val="113990787"/>
                    </a:ext>
                  </a:extLst>
                </a:gridCol>
                <a:gridCol w="1034081">
                  <a:extLst>
                    <a:ext uri="{9D8B030D-6E8A-4147-A177-3AD203B41FA5}">
                      <a16:colId xmlns:a16="http://schemas.microsoft.com/office/drawing/2014/main" val="179033038"/>
                    </a:ext>
                  </a:extLst>
                </a:gridCol>
                <a:gridCol w="1316102">
                  <a:extLst>
                    <a:ext uri="{9D8B030D-6E8A-4147-A177-3AD203B41FA5}">
                      <a16:colId xmlns:a16="http://schemas.microsoft.com/office/drawing/2014/main" val="2202073947"/>
                    </a:ext>
                  </a:extLst>
                </a:gridCol>
                <a:gridCol w="752058">
                  <a:extLst>
                    <a:ext uri="{9D8B030D-6E8A-4147-A177-3AD203B41FA5}">
                      <a16:colId xmlns:a16="http://schemas.microsoft.com/office/drawing/2014/main" val="1337746223"/>
                    </a:ext>
                  </a:extLst>
                </a:gridCol>
                <a:gridCol w="1316102">
                  <a:extLst>
                    <a:ext uri="{9D8B030D-6E8A-4147-A177-3AD203B41FA5}">
                      <a16:colId xmlns:a16="http://schemas.microsoft.com/office/drawing/2014/main" val="3575922205"/>
                    </a:ext>
                  </a:extLst>
                </a:gridCol>
                <a:gridCol w="1175093">
                  <a:extLst>
                    <a:ext uri="{9D8B030D-6E8A-4147-A177-3AD203B41FA5}">
                      <a16:colId xmlns:a16="http://schemas.microsoft.com/office/drawing/2014/main" val="1723204018"/>
                    </a:ext>
                  </a:extLst>
                </a:gridCol>
                <a:gridCol w="751399">
                  <a:extLst>
                    <a:ext uri="{9D8B030D-6E8A-4147-A177-3AD203B41FA5}">
                      <a16:colId xmlns:a16="http://schemas.microsoft.com/office/drawing/2014/main" val="24580894"/>
                    </a:ext>
                  </a:extLst>
                </a:gridCol>
                <a:gridCol w="1096752">
                  <a:extLst>
                    <a:ext uri="{9D8B030D-6E8A-4147-A177-3AD203B41FA5}">
                      <a16:colId xmlns:a16="http://schemas.microsoft.com/office/drawing/2014/main" val="3682115800"/>
                    </a:ext>
                  </a:extLst>
                </a:gridCol>
                <a:gridCol w="1045185">
                  <a:extLst>
                    <a:ext uri="{9D8B030D-6E8A-4147-A177-3AD203B41FA5}">
                      <a16:colId xmlns:a16="http://schemas.microsoft.com/office/drawing/2014/main" val="3573475445"/>
                    </a:ext>
                  </a:extLst>
                </a:gridCol>
              </a:tblGrid>
              <a:tr h="675107">
                <a:tc>
                  <a:txBody>
                    <a:bodyPr/>
                    <a:lstStyle/>
                    <a:p>
                      <a:r>
                        <a:rPr lang="cs-CZ" sz="1100" b="0" dirty="0"/>
                        <a:t>Číslo výzvy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Datum zahájení příjmu žádostí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Datum ukončení příjmu žádostí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Finanční alokace  (Kč)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Počet zaregistrovaných žádostí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Příspěvek unie –zaregistrovaných (Kč)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% naplnění </a:t>
                      </a:r>
                      <a:r>
                        <a:rPr lang="cs-CZ" sz="1100" b="0" dirty="0" err="1"/>
                        <a:t>fin</a:t>
                      </a:r>
                      <a:r>
                        <a:rPr lang="cs-CZ" sz="1100" b="0" dirty="0"/>
                        <a:t>. alokace výzvy připadající na příspěvek Unie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Počet schválen. žádostí o podporu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Příspěvek Unie schválených (Kč)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0" dirty="0"/>
                        <a:t>Proplaceno (Kč)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354282"/>
                  </a:ext>
                </a:extLst>
              </a:tr>
              <a:tr h="658476">
                <a:tc>
                  <a:txBody>
                    <a:bodyPr/>
                    <a:lstStyle/>
                    <a:p>
                      <a:r>
                        <a:rPr lang="cs-CZ" sz="1100" dirty="0"/>
                        <a:t>MŽP_19. výzva, SC 1.3, opatření 1.3.3 a 1.3.4, průběžná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14.09.2022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31.10.2023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2 500 000 000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3 008 210 227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1" dirty="0"/>
                        <a:t>120%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879 255 180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1 702 373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194115"/>
                  </a:ext>
                </a:extLst>
              </a:tr>
              <a:tr h="449581">
                <a:tc>
                  <a:txBody>
                    <a:bodyPr/>
                    <a:lstStyle/>
                    <a:p>
                      <a:r>
                        <a:rPr lang="cs-CZ" sz="1100" dirty="0"/>
                        <a:t>MŽP_22. výzva, SC 1.3, opatření 1.3.5, průběžná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16.11.2022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28.04.2023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165 307 719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165 656 512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1" dirty="0"/>
                        <a:t>100%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165 307 720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0</a:t>
                      </a:r>
                    </a:p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991587"/>
                  </a:ext>
                </a:extLst>
              </a:tr>
              <a:tr h="449581">
                <a:tc>
                  <a:txBody>
                    <a:bodyPr/>
                    <a:lstStyle/>
                    <a:p>
                      <a:r>
                        <a:rPr lang="cs-CZ" sz="1100" dirty="0"/>
                        <a:t>MŽP_31. výzva, SC 1.6, Opatření 1.6.2, průběžná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31.10.2022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31.08.2023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290 000 000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467 190 840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b="1" dirty="0"/>
                        <a:t>161%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63 087 279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28972"/>
                  </a:ext>
                </a:extLst>
              </a:tr>
              <a:tr h="455828">
                <a:tc>
                  <a:txBody>
                    <a:bodyPr/>
                    <a:lstStyle/>
                    <a:p>
                      <a:r>
                        <a:rPr lang="cs-CZ" sz="1100" dirty="0"/>
                        <a:t>MŽP_34. výzva, SC 1.6, Opatření 1.6.7 kolová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01.02.2023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31.05.2023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150 000 000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61 028 877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61 513 592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992447"/>
                  </a:ext>
                </a:extLst>
              </a:tr>
              <a:tr h="63470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MŽP_46. výzva, SC 1.3, Opatření 1.3.11, průběžná pro MRR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12.07.2023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26.04.2024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600 000 000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64 617 703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725548"/>
                  </a:ext>
                </a:extLst>
              </a:tr>
              <a:tr h="449581">
                <a:tc>
                  <a:txBody>
                    <a:bodyPr/>
                    <a:lstStyle/>
                    <a:p>
                      <a:r>
                        <a:rPr lang="cs-CZ" sz="1100" dirty="0"/>
                        <a:t>MŽP_48. výzva, SC 1.3, Opatření 1.3.5, průběžná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28.06.2023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15.12.2023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22 554 448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11 695 849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0</a:t>
                      </a:r>
                    </a:p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802505"/>
                  </a:ext>
                </a:extLst>
              </a:tr>
              <a:tr h="449581">
                <a:tc>
                  <a:txBody>
                    <a:bodyPr/>
                    <a:lstStyle/>
                    <a:p>
                      <a:r>
                        <a:rPr lang="cs-CZ" sz="1100" dirty="0"/>
                        <a:t>MŽP_47. výzva, SC 1.3, Opatření 1.3.11, průběžná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12.07.2023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26.04.2024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600 000 000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242 876 557,21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8285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1A91A5CB-7D47-4D7B-BECB-E4026494B195}"/>
              </a:ext>
            </a:extLst>
          </p:cNvPr>
          <p:cNvSpPr/>
          <p:nvPr/>
        </p:nvSpPr>
        <p:spPr>
          <a:xfrm>
            <a:off x="180330" y="5307718"/>
            <a:ext cx="114264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3375">
              <a:defRPr/>
            </a:pPr>
            <a:r>
              <a:rPr lang="cs-CZ" sz="1050" dirty="0"/>
              <a:t>1.3.3  Realizace protipovodňových opatření</a:t>
            </a:r>
          </a:p>
          <a:p>
            <a:pPr indent="-333375">
              <a:defRPr/>
            </a:pPr>
            <a:r>
              <a:rPr lang="cs-CZ" sz="1050" dirty="0"/>
              <a:t>1.3.4  Realizace opatření ke zpomalení odtoku, pro vsak, retenci a akumulaci srážkové vody vč. jejího dalšího využití; realizace zelených střech</a:t>
            </a:r>
          </a:p>
          <a:p>
            <a:pPr indent="-333375">
              <a:defRPr/>
            </a:pPr>
            <a:r>
              <a:rPr lang="cs-CZ" sz="1050" dirty="0"/>
              <a:t>1.3.5  Podpora preventivních opatření proti povodním a suchu (komplexní systém předpovědní služby na celostátní úrovni, zpracování podkladů pro stanovení záplavových území)</a:t>
            </a:r>
          </a:p>
          <a:p>
            <a:pPr indent="-333375">
              <a:defRPr/>
            </a:pPr>
            <a:r>
              <a:rPr lang="cs-CZ" sz="1050" dirty="0"/>
              <a:t>1.6.2  Zprůchodnění migračních překážek</a:t>
            </a:r>
          </a:p>
          <a:p>
            <a:pPr indent="-333375">
              <a:defRPr/>
            </a:pPr>
            <a:r>
              <a:rPr lang="cs-CZ" sz="1050" dirty="0"/>
              <a:t>1.6.7  Průzkum rozsahu znečištění horninového prostředí a rizik s ním spojených, včetně návrhu efektivního řešení</a:t>
            </a:r>
          </a:p>
          <a:p>
            <a:pPr indent="-333375">
              <a:defRPr/>
            </a:pPr>
            <a:r>
              <a:rPr lang="cs-CZ" sz="1050" dirty="0"/>
              <a:t>1.3.11 Podpora přírodě blízkých opatření v krajině a sídlech </a:t>
            </a:r>
          </a:p>
          <a:p>
            <a:pPr indent="-333375">
              <a:defRPr/>
            </a:pPr>
            <a:r>
              <a:rPr lang="cs-CZ" sz="1050" dirty="0"/>
              <a:t> </a:t>
            </a:r>
          </a:p>
          <a:p>
            <a:pPr indent="-333375">
              <a:spcAft>
                <a:spcPts val="600"/>
              </a:spcAft>
              <a:defRPr/>
            </a:pP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47247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0233F-C23A-485C-B49B-40E85421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141" y="389282"/>
            <a:ext cx="8039959" cy="475691"/>
          </a:xfrm>
        </p:spPr>
        <p:txBody>
          <a:bodyPr/>
          <a:lstStyle/>
          <a:p>
            <a:r>
              <a:rPr lang="cs-CZ" sz="2400" b="1" kern="0" cap="all" dirty="0"/>
              <a:t>Projekty</a:t>
            </a:r>
            <a:r>
              <a:rPr lang="cs-CZ" sz="2800" b="1" dirty="0">
                <a:solidFill>
                  <a:schemeClr val="accent3"/>
                </a:solidFill>
              </a:rPr>
              <a:t> </a:t>
            </a:r>
            <a:r>
              <a:rPr lang="cs-CZ" sz="2400" b="1" kern="0" cap="all" dirty="0"/>
              <a:t>PODNIKU POVODÍ v OPŽP 2021-2027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A6BBA7-4E47-4DA5-9867-712435D5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837" y="6234268"/>
            <a:ext cx="3091251" cy="365125"/>
          </a:xfrm>
        </p:spPr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t>11</a:t>
            </a:fld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4C011F01-AD38-4230-823E-F23A05860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871123"/>
              </p:ext>
            </p:extLst>
          </p:nvPr>
        </p:nvGraphicFramePr>
        <p:xfrm>
          <a:off x="169486" y="1409399"/>
          <a:ext cx="4819324" cy="470044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3074898">
                  <a:extLst>
                    <a:ext uri="{9D8B030D-6E8A-4147-A177-3AD203B41FA5}">
                      <a16:colId xmlns:a16="http://schemas.microsoft.com/office/drawing/2014/main" val="3421948963"/>
                    </a:ext>
                  </a:extLst>
                </a:gridCol>
                <a:gridCol w="1744426">
                  <a:extLst>
                    <a:ext uri="{9D8B030D-6E8A-4147-A177-3AD203B41FA5}">
                      <a16:colId xmlns:a16="http://schemas.microsoft.com/office/drawing/2014/main" val="35918391"/>
                    </a:ext>
                  </a:extLst>
                </a:gridCol>
              </a:tblGrid>
              <a:tr h="51500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PROJEKTY PODNIKU POVODÍ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PŘÍSPĚVEK EU </a:t>
                      </a:r>
                      <a:br>
                        <a:rPr lang="cs-CZ" sz="1400" u="none" strike="noStrike" dirty="0">
                          <a:effectLst/>
                        </a:rPr>
                      </a:br>
                      <a:r>
                        <a:rPr lang="cs-CZ" sz="1400" u="none" strike="noStrike" dirty="0">
                          <a:effectLst/>
                        </a:rPr>
                        <a:t>(V CZV)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886280"/>
                  </a:ext>
                </a:extLst>
              </a:tr>
              <a:tr h="27385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Povodí Labe, státní podnik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     322 240 645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9423"/>
                  </a:ext>
                </a:extLst>
              </a:tr>
              <a:tr h="5150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MŽP_19. výzva, SC 1.3, opatření 1.3.3 a 1.3.4, průběžná</a:t>
                      </a:r>
                    </a:p>
                  </a:txBody>
                  <a:tcPr marL="103517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307 966 882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30423"/>
                  </a:ext>
                </a:extLst>
              </a:tr>
              <a:tr h="5150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MŽP_22. výzva, SC 1.3, opatření 1.3.5, průběžná</a:t>
                      </a:r>
                    </a:p>
                  </a:txBody>
                  <a:tcPr marL="103517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14 273 762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923719"/>
                  </a:ext>
                </a:extLst>
              </a:tr>
              <a:tr h="27385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Povodí Moravy, </a:t>
                      </a:r>
                      <a:r>
                        <a:rPr lang="cs-CZ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s.p</a:t>
                      </a:r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     309 613 449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96357"/>
                  </a:ext>
                </a:extLst>
              </a:tr>
              <a:tr h="5150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MŽP_19. výzva, SC 1.3, opatření 1.3.3 a 1.3.4, průběžná</a:t>
                      </a:r>
                    </a:p>
                  </a:txBody>
                  <a:tcPr marL="103517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297 866 495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529201"/>
                  </a:ext>
                </a:extLst>
              </a:tr>
              <a:tr h="5150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MŽP_22. výzva, SC 1.3, opatření 1.3.5, průběžná</a:t>
                      </a:r>
                    </a:p>
                  </a:txBody>
                  <a:tcPr marL="103517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11 398 160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609683"/>
                  </a:ext>
                </a:extLst>
              </a:tr>
              <a:tr h="5150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MŽP_48. výzva, SC 1.3, Opatření 1.3.5, průběžná</a:t>
                      </a:r>
                    </a:p>
                  </a:txBody>
                  <a:tcPr marL="103517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348 793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7543"/>
                  </a:ext>
                </a:extLst>
              </a:tr>
              <a:tr h="27385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Povodí Odry, státní podnik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6 983 264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364452"/>
                  </a:ext>
                </a:extLst>
              </a:tr>
              <a:tr h="5150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MŽP_46. výzva, SC 1.3, Opatření 1.3.11, průběžná pro MRR</a:t>
                      </a:r>
                    </a:p>
                  </a:txBody>
                  <a:tcPr marL="103517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  6 983 264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5168"/>
                  </a:ext>
                </a:extLst>
              </a:tr>
              <a:tr h="27385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Celkový součet v SC 1.3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     638 837 357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86296"/>
                  </a:ext>
                </a:extLst>
              </a:tr>
            </a:tbl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06DAFCFD-4A37-4AA3-8A52-7555FC764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45" y="290852"/>
            <a:ext cx="694955" cy="6807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E70093-B564-4330-B024-9A44AAD80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354" y="290853"/>
            <a:ext cx="694955" cy="6807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DD483B4-E4EE-4BB4-ACD4-6152C4B9D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15357"/>
            <a:ext cx="680773" cy="680773"/>
          </a:xfrm>
          <a:prstGeom prst="rect">
            <a:avLst/>
          </a:prstGeom>
        </p:spPr>
      </p:pic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8AB36AEF-A02F-4A9B-9952-785A56AFF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989154"/>
              </p:ext>
            </p:extLst>
          </p:nvPr>
        </p:nvGraphicFramePr>
        <p:xfrm>
          <a:off x="7203192" y="1409400"/>
          <a:ext cx="4902399" cy="470044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3439805">
                  <a:extLst>
                    <a:ext uri="{9D8B030D-6E8A-4147-A177-3AD203B41FA5}">
                      <a16:colId xmlns:a16="http://schemas.microsoft.com/office/drawing/2014/main" val="1898998876"/>
                    </a:ext>
                  </a:extLst>
                </a:gridCol>
                <a:gridCol w="1462594">
                  <a:extLst>
                    <a:ext uri="{9D8B030D-6E8A-4147-A177-3AD203B41FA5}">
                      <a16:colId xmlns:a16="http://schemas.microsoft.com/office/drawing/2014/main" val="352724646"/>
                    </a:ext>
                  </a:extLst>
                </a:gridCol>
              </a:tblGrid>
              <a:tr h="6214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PROJEKTY PODNIKU POVODÍ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1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PŘÍSPĚVEK EU </a:t>
                      </a:r>
                      <a:br>
                        <a:rPr lang="cs-CZ" sz="1400" u="none" strike="noStrike" dirty="0">
                          <a:effectLst/>
                        </a:rPr>
                      </a:br>
                      <a:r>
                        <a:rPr lang="cs-CZ" sz="1400" u="none" strike="noStrike" dirty="0">
                          <a:effectLst/>
                        </a:rPr>
                        <a:t>(V CZV)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337668"/>
                  </a:ext>
                </a:extLst>
              </a:tr>
              <a:tr h="710459">
                <a:tc gridSpan="2"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Projekty podané do 34. výzvy na Opatření: Průzkum kontaminace životního prostředí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0503319"/>
                  </a:ext>
                </a:extLst>
              </a:tr>
              <a:tr h="482661"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cs-CZ" sz="1400" b="0" i="0" u="none" strike="noStrike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Povodí Labe, státní podnik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cs-CZ" sz="1400" b="0" i="0" u="none" strike="noStrike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1 273 209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641"/>
                  </a:ext>
                </a:extLst>
              </a:tr>
              <a:tr h="7104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Projekty podané do 31. výzvy na Opatření: Zprůchodnění migračních překážek</a:t>
                      </a:r>
                    </a:p>
                  </a:txBody>
                  <a:tcPr marL="103517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14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129871"/>
                  </a:ext>
                </a:extLst>
              </a:tr>
              <a:tr h="447332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Povodí Moravy, </a:t>
                      </a:r>
                      <a:r>
                        <a:rPr lang="cs-CZ" sz="14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s.p</a:t>
                      </a:r>
                      <a:r>
                        <a:rPr lang="cs-CZ" sz="14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48 367 825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94671"/>
                  </a:ext>
                </a:extLst>
              </a:tr>
              <a:tr h="58482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Povodí Odry, státní podnik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120 952 537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425112"/>
                  </a:ext>
                </a:extLst>
              </a:tr>
              <a:tr h="43277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Povodí Ohře, státní podnik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25 404 697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638850"/>
                  </a:ext>
                </a:extLst>
              </a:tr>
              <a:tr h="71045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Celkový součet ve SC 1.6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1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     195 998 268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63043"/>
                  </a:ext>
                </a:extLst>
              </a:tr>
            </a:tbl>
          </a:graphicData>
        </a:graphic>
      </p:graphicFrame>
      <p:pic>
        <p:nvPicPr>
          <p:cNvPr id="17" name="Obrázek 16">
            <a:extLst>
              <a:ext uri="{FF2B5EF4-FFF2-40B4-BE49-F238E27FC236}">
                <a16:creationId xmlns:a16="http://schemas.microsoft.com/office/drawing/2014/main" id="{4CDE0380-DC4C-4837-A1CC-EC6C3A2029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r="17835"/>
          <a:stretch/>
        </p:blipFill>
        <p:spPr>
          <a:xfrm>
            <a:off x="5100726" y="1409400"/>
            <a:ext cx="1990550" cy="470044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4C8D5BB-EEE5-4D17-A8EE-E4AA4EEFAA6E}"/>
              </a:ext>
            </a:extLst>
          </p:cNvPr>
          <p:cNvSpPr/>
          <p:nvPr/>
        </p:nvSpPr>
        <p:spPr>
          <a:xfrm>
            <a:off x="86409" y="10617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33375">
              <a:defRPr/>
            </a:pPr>
            <a:r>
              <a:rPr lang="cs-CZ" b="1" dirty="0">
                <a:solidFill>
                  <a:srgbClr val="0070C0"/>
                </a:solidFill>
              </a:rPr>
              <a:t>SC 1.3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DD0679C-1142-4131-A8C2-023D1821876E}"/>
              </a:ext>
            </a:extLst>
          </p:cNvPr>
          <p:cNvSpPr/>
          <p:nvPr/>
        </p:nvSpPr>
        <p:spPr>
          <a:xfrm>
            <a:off x="7091276" y="106172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33375">
              <a:defRPr/>
            </a:pPr>
            <a:r>
              <a:rPr lang="cs-CZ" b="1" dirty="0">
                <a:solidFill>
                  <a:srgbClr val="FFC000"/>
                </a:solidFill>
              </a:rPr>
              <a:t>SC 1.6 </a:t>
            </a:r>
          </a:p>
        </p:txBody>
      </p:sp>
    </p:spTree>
    <p:extLst>
      <p:ext uri="{BB962C8B-B14F-4D97-AF65-F5344CB8AC3E}">
        <p14:creationId xmlns:p14="http://schemas.microsoft.com/office/powerpoint/2010/main" val="338675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2FEC35A0-12B5-438C-8CC8-992FDA5BF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7" y="1108913"/>
            <a:ext cx="11822028" cy="13996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199" y="37486"/>
            <a:ext cx="8542106" cy="792162"/>
          </a:xfrm>
        </p:spPr>
        <p:txBody>
          <a:bodyPr/>
          <a:lstStyle/>
          <a:p>
            <a:pPr algn="just"/>
            <a:br>
              <a:rPr lang="cs-CZ" sz="2400" b="1" dirty="0"/>
            </a:br>
            <a:r>
              <a:rPr lang="cs-CZ" sz="2400" b="1" dirty="0"/>
              <a:t>AKTUÁLNĚ VYHLÁŠENÉ VÝZVY OPŽP V OBLASTI SC 1.3 </a:t>
            </a:r>
            <a:br>
              <a:rPr lang="cs-CZ" sz="2400" b="1" dirty="0"/>
            </a:br>
            <a:r>
              <a:rPr lang="cs-CZ" sz="2400" b="1" dirty="0"/>
              <a:t>V OPŽP 2021-2027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59" y="1521709"/>
            <a:ext cx="10948592" cy="32976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C0310CE-6FC3-4BED-B50B-41B9BAC1FB0C}"/>
              </a:ext>
            </a:extLst>
          </p:cNvPr>
          <p:cNvSpPr/>
          <p:nvPr/>
        </p:nvSpPr>
        <p:spPr>
          <a:xfrm>
            <a:off x="141161" y="4790740"/>
            <a:ext cx="6498077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600" b="1" dirty="0">
                <a:solidFill>
                  <a:schemeClr val="tx1">
                    <a:lumMod val="75000"/>
                  </a:schemeClr>
                </a:solidFill>
              </a:rPr>
              <a:t>	</a:t>
            </a: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D9172F-C527-4797-BD7D-9B3A25504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43C727-6A58-4871-9041-52CF77406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322" y="311012"/>
            <a:ext cx="694955" cy="68077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0E6CAC7-0251-4103-A7BC-D2CCCC17F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6" y="311013"/>
            <a:ext cx="680773" cy="680773"/>
          </a:xfrm>
          <a:prstGeom prst="rect">
            <a:avLst/>
          </a:prstGeom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D328DF19-425D-429A-95C6-498E9B7CD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6179"/>
              </p:ext>
            </p:extLst>
          </p:nvPr>
        </p:nvGraphicFramePr>
        <p:xfrm>
          <a:off x="251479" y="2578146"/>
          <a:ext cx="11791184" cy="3622397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856506">
                  <a:extLst>
                    <a:ext uri="{9D8B030D-6E8A-4147-A177-3AD203B41FA5}">
                      <a16:colId xmlns:a16="http://schemas.microsoft.com/office/drawing/2014/main" val="289878981"/>
                    </a:ext>
                  </a:extLst>
                </a:gridCol>
                <a:gridCol w="1409257">
                  <a:extLst>
                    <a:ext uri="{9D8B030D-6E8A-4147-A177-3AD203B41FA5}">
                      <a16:colId xmlns:a16="http://schemas.microsoft.com/office/drawing/2014/main" val="1941803871"/>
                    </a:ext>
                  </a:extLst>
                </a:gridCol>
                <a:gridCol w="6239453">
                  <a:extLst>
                    <a:ext uri="{9D8B030D-6E8A-4147-A177-3AD203B41FA5}">
                      <a16:colId xmlns:a16="http://schemas.microsoft.com/office/drawing/2014/main" val="2781230083"/>
                    </a:ext>
                  </a:extLst>
                </a:gridCol>
                <a:gridCol w="991892">
                  <a:extLst>
                    <a:ext uri="{9D8B030D-6E8A-4147-A177-3AD203B41FA5}">
                      <a16:colId xmlns:a16="http://schemas.microsoft.com/office/drawing/2014/main" val="193866968"/>
                    </a:ext>
                  </a:extLst>
                </a:gridCol>
                <a:gridCol w="1100379">
                  <a:extLst>
                    <a:ext uri="{9D8B030D-6E8A-4147-A177-3AD203B41FA5}">
                      <a16:colId xmlns:a16="http://schemas.microsoft.com/office/drawing/2014/main" val="594620799"/>
                    </a:ext>
                  </a:extLst>
                </a:gridCol>
                <a:gridCol w="1193697">
                  <a:extLst>
                    <a:ext uri="{9D8B030D-6E8A-4147-A177-3AD203B41FA5}">
                      <a16:colId xmlns:a16="http://schemas.microsoft.com/office/drawing/2014/main" val="2400685263"/>
                    </a:ext>
                  </a:extLst>
                </a:gridCol>
              </a:tblGrid>
              <a:tr h="4900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Číslo výzvy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výzvy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Upřesnění zacílení výzvy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datum zahájení příjmu žádostí 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datum ukončení příjmu žádostí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Alokace plánované výzvy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1529661384"/>
                  </a:ext>
                </a:extLst>
              </a:tr>
              <a:tr h="4175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046</a:t>
                      </a:r>
                      <a:b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047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MŽP_46.  a  47. výzva, SC 1.3, Opatření 1.3.11, průběžná pro MRR a PR</a:t>
                      </a:r>
                    </a:p>
                    <a:p>
                      <a:pPr algn="l" fontAlgn="ctr"/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Tvorba nových a obnova stávajících přírodě blízkých vodních prvků v krajině včetně sídel;  </a:t>
                      </a:r>
                    </a:p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Vegetační krajinné prvky (včetně skladebných prvků ÚSES)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12.07.2023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26.04.2024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600 000 000</a:t>
                      </a:r>
                      <a:b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600 000 000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1576956092"/>
                  </a:ext>
                </a:extLst>
              </a:tr>
              <a:tr h="6956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049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MŽP_49. výzva, SC 1.3, Opatření 1.3.5, průběžná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Zpracování podkladů pro přípravu plánů pro zvládání povodňových rizik v oblastech s významným povodňovým rizikem.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23.08.2023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24.11.2023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150 000 000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4025415832"/>
                  </a:ext>
                </a:extLst>
              </a:tr>
              <a:tr h="6956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050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MŽP_50. výzva, SC 1.3, Opatření 1.3.5, průběžná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Budování a modernizace komplexního systému předpovědní služby zahrnující budování a modernizaci měřicích sítí, infrastruktury a nástrojů systémů včasné výstrahy na celostátní úrovni.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20.09.2023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23.02.2024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150 000 000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002524857"/>
                  </a:ext>
                </a:extLst>
              </a:tr>
              <a:tr h="10404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048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MŽP_48. výzva, SC 1.3, Opatření 1.3.5, průběžná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Budování a rozšíření varovných a výstražných systémů, pořízení nových varovných systémů na lokální úrovni, tvorba digitálních povodňových plánů, tvorba aktivního harmonogramu činností povodňových komisí, generel odtokových poměrů urbanizovaného povodí, plán odvádění extrémních srážek v urbanizovaném území, zpracování podkladů pro stanovení záplavových území (ZÚ),</a:t>
                      </a:r>
                      <a:b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zpracování podkladů pro vymezení území ohroženého zvláštní povodní.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28.06.2023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15.12.2023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250 000 000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151828877"/>
                  </a:ext>
                </a:extLst>
              </a:tr>
            </a:tbl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id="{226B75B0-5DB4-4BD2-B91B-4359589D30F4}"/>
              </a:ext>
            </a:extLst>
          </p:cNvPr>
          <p:cNvSpPr/>
          <p:nvPr/>
        </p:nvSpPr>
        <p:spPr>
          <a:xfrm>
            <a:off x="236057" y="1138644"/>
            <a:ext cx="11852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Podpora preventivních opatření proti povodním a suchu, zejména budování, rozšíření, zkvalitnění a obnova monitorovacích, předpovědních, hlásných, výstražných a varovných systémů; zpracování digitálních povodňových plánů, zpracování analýzy odtokových poměrů</a:t>
            </a:r>
          </a:p>
        </p:txBody>
      </p:sp>
    </p:spTree>
    <p:extLst>
      <p:ext uri="{BB962C8B-B14F-4D97-AF65-F5344CB8AC3E}">
        <p14:creationId xmlns:p14="http://schemas.microsoft.com/office/powerpoint/2010/main" val="272943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492" y="262279"/>
            <a:ext cx="8542106" cy="792162"/>
          </a:xfrm>
        </p:spPr>
        <p:txBody>
          <a:bodyPr/>
          <a:lstStyle/>
          <a:p>
            <a:pPr algn="just"/>
            <a:br>
              <a:rPr lang="cs-CZ" sz="2400" b="1" dirty="0"/>
            </a:br>
            <a:r>
              <a:rPr lang="cs-CZ" sz="2400" b="1" dirty="0"/>
              <a:t>PLÁNOVÉ VÝZVY V ROCE 2024 V OPŽP V OBLASTI SC 1.3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59" y="1521709"/>
            <a:ext cx="10948592" cy="32976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3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C0310CE-6FC3-4BED-B50B-41B9BAC1FB0C}"/>
              </a:ext>
            </a:extLst>
          </p:cNvPr>
          <p:cNvSpPr/>
          <p:nvPr/>
        </p:nvSpPr>
        <p:spPr>
          <a:xfrm>
            <a:off x="141161" y="4790740"/>
            <a:ext cx="6498077" cy="36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600" b="1" dirty="0">
                <a:solidFill>
                  <a:schemeClr val="tx1">
                    <a:lumMod val="75000"/>
                  </a:schemeClr>
                </a:solidFill>
              </a:rPr>
              <a:t>	</a:t>
            </a: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D9172F-C527-4797-BD7D-9B3A2550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43C727-6A58-4871-9041-52CF77406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322" y="311012"/>
            <a:ext cx="694955" cy="68077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0E6CAC7-0251-4103-A7BC-D2CCCC17F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6" y="311013"/>
            <a:ext cx="680773" cy="68077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2105DF6-5077-498D-ABA2-4489C8F752EA}"/>
              </a:ext>
            </a:extLst>
          </p:cNvPr>
          <p:cNvSpPr/>
          <p:nvPr/>
        </p:nvSpPr>
        <p:spPr>
          <a:xfrm>
            <a:off x="5945188" y="3244850"/>
            <a:ext cx="3016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cs-CZ" dirty="0"/>
              <a:t> 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7AA14F7-DCA9-4D4A-B5B5-7B116C557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002488"/>
              </p:ext>
            </p:extLst>
          </p:nvPr>
        </p:nvGraphicFramePr>
        <p:xfrm>
          <a:off x="539449" y="3011216"/>
          <a:ext cx="10948593" cy="310205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795301">
                  <a:extLst>
                    <a:ext uri="{9D8B030D-6E8A-4147-A177-3AD203B41FA5}">
                      <a16:colId xmlns:a16="http://schemas.microsoft.com/office/drawing/2014/main" val="1463438048"/>
                    </a:ext>
                  </a:extLst>
                </a:gridCol>
                <a:gridCol w="1308552">
                  <a:extLst>
                    <a:ext uri="{9D8B030D-6E8A-4147-A177-3AD203B41FA5}">
                      <a16:colId xmlns:a16="http://schemas.microsoft.com/office/drawing/2014/main" val="1639226214"/>
                    </a:ext>
                  </a:extLst>
                </a:gridCol>
                <a:gridCol w="5793585">
                  <a:extLst>
                    <a:ext uri="{9D8B030D-6E8A-4147-A177-3AD203B41FA5}">
                      <a16:colId xmlns:a16="http://schemas.microsoft.com/office/drawing/2014/main" val="2082707152"/>
                    </a:ext>
                  </a:extLst>
                </a:gridCol>
                <a:gridCol w="921012">
                  <a:extLst>
                    <a:ext uri="{9D8B030D-6E8A-4147-A177-3AD203B41FA5}">
                      <a16:colId xmlns:a16="http://schemas.microsoft.com/office/drawing/2014/main" val="686537950"/>
                    </a:ext>
                  </a:extLst>
                </a:gridCol>
                <a:gridCol w="1021747">
                  <a:extLst>
                    <a:ext uri="{9D8B030D-6E8A-4147-A177-3AD203B41FA5}">
                      <a16:colId xmlns:a16="http://schemas.microsoft.com/office/drawing/2014/main" val="2664421614"/>
                    </a:ext>
                  </a:extLst>
                </a:gridCol>
                <a:gridCol w="1108396">
                  <a:extLst>
                    <a:ext uri="{9D8B030D-6E8A-4147-A177-3AD203B41FA5}">
                      <a16:colId xmlns:a16="http://schemas.microsoft.com/office/drawing/2014/main" val="706293486"/>
                    </a:ext>
                  </a:extLst>
                </a:gridCol>
              </a:tblGrid>
              <a:tr h="4655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Číslo výzvy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výzvy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Upřesnění zacílení výzvy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datum zahájení příjmu žádostí 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Předpokládané datum ukončení příjmu žádostí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Alokace plánované výzvy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676774852"/>
                  </a:ext>
                </a:extLst>
              </a:tr>
              <a:tr h="6409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MŽP_75. výzva, SC 1.3, opatření 1.3.5, průběžná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Budování a modernizace komplexního systému předpovědní služby zahrnující budování a modernizaci měřicích sítí, infrastruktury a nástrojů systémů včasné výstrahy na celostátní úrovni.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29.5.2024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31.10.2024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100 000 000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085003770"/>
                  </a:ext>
                </a:extLst>
              </a:tr>
              <a:tr h="6330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070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MŽP_70. výzva, SC 1.3, opatření 1.3.6, průběžná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Podpora povodňové operativy, zvyšování povědomí obyvatel o povodňovém riziku, zvyšování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resilience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citlivých objektů před povodněmi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20.3.2024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31.10.2024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60 000 000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015852141"/>
                  </a:ext>
                </a:extLst>
              </a:tr>
              <a:tr h="6330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073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MŽP_73. výzva, SC 1.3, opatření 1.3.11, průběžná pro MRR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Tvorba nových a obnova stávajících přírodě blízkých vodních prvků v krajině včetně sídel; </a:t>
                      </a:r>
                      <a:b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Vegetační krajinné prvky (včetně skladebných prvků ÚSES) – ERDF 1.3.11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04.09.2024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31.03.2025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270 000 000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55009"/>
                  </a:ext>
                </a:extLst>
              </a:tr>
              <a:tr h="6834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074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MŽP_74. výzva, SC 1.3, opatření 1.3.11, průběžná pro PR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Tvorba nových a obnova stávajících přírodě blízkých vodních prvků v krajině včetně sídel; </a:t>
                      </a:r>
                      <a:b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Vegetační krajinné prvky (včetně skladebných prvků ÚSES) – ERDF 1.3.11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04.09.2024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31.03.2025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270 000 000</a:t>
                      </a:r>
                    </a:p>
                  </a:txBody>
                  <a:tcPr marL="8626" marR="8626" marT="8626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95724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C8D2D23E-499B-42FE-8BE7-DB69EB481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7" y="1157680"/>
            <a:ext cx="10930676" cy="17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517" y="180395"/>
            <a:ext cx="11438965" cy="615113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2600" b="1" dirty="0">
                <a:solidFill>
                  <a:schemeClr val="tx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KOMPLEXNÍ VODOHOSPODÁŘSKÉ STUDIE PROVEDITELNOSTI</a:t>
            </a:r>
            <a:endParaRPr lang="cs-CZ" sz="2600" b="1" u="sng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/>
              <a:t>        Výzva POPFK č. 3/2023 v rámci NPO – komponenta 2.9 </a:t>
            </a:r>
            <a:r>
              <a:rPr lang="cs-CZ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„Podpora biodiverzity a boj se suchem“, Investice 4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podprogram 166 - Komplexní vodohospodářské studie a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podprogram 167 - Opatření k naplňování komplexních vodohospodářských studií </a:t>
            </a:r>
          </a:p>
          <a:p>
            <a:pPr marL="0" indent="0" algn="just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Cíl výzvy: </a:t>
            </a:r>
          </a:p>
          <a:p>
            <a:pPr algn="just">
              <a:spcBef>
                <a:spcPts val="150"/>
              </a:spcBef>
              <a:spcAft>
                <a:spcPts val="150"/>
              </a:spcAft>
            </a:pPr>
            <a:r>
              <a:rPr lang="cs-CZ" sz="1600" dirty="0">
                <a:solidFill>
                  <a:schemeClr val="tx2"/>
                </a:solidFill>
              </a:rPr>
              <a:t>zpracování studií k posouzení potenciálu zadržování vody v krajině, návrh konkrétních opatření a realizace 10 % navržených opatření.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cs-CZ" sz="1600" dirty="0">
                <a:solidFill>
                  <a:schemeClr val="tx2"/>
                </a:solidFill>
              </a:rPr>
              <a:t>Předložené studie budou s ohledem na rozsah řešeného území zpracované do různých úrovní detailu výstupů. Konkrétně je podpora určená pro tyto typy studií: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solidFill>
                  <a:schemeClr val="tx2"/>
                </a:solidFill>
              </a:rPr>
              <a:t>Systematické řešení pro větší plochu povodí  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>
                <a:solidFill>
                  <a:schemeClr val="tx2"/>
                </a:solidFill>
              </a:rPr>
              <a:t>Řešení konkrétních problémů uceleného malého povodí nebo jeho části s plochou do 30 km</a:t>
            </a:r>
            <a:r>
              <a:rPr lang="cs-CZ" sz="1600" baseline="30000" dirty="0">
                <a:solidFill>
                  <a:schemeClr val="tx2"/>
                </a:solidFill>
              </a:rPr>
              <a:t>2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50"/>
              </a:spcAft>
            </a:pPr>
            <a:r>
              <a:rPr lang="cs-CZ" sz="1600" dirty="0">
                <a:solidFill>
                  <a:schemeClr val="tx2"/>
                </a:solidFill>
              </a:rPr>
              <a:t>Studie proveditelnosti revitalizace vodního toku v podrobnosti zadání pro zpracování projektové dokumentace 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Oprávnění příjemci: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</a:rPr>
              <a:t>Správci vodních toků, kraje, obce</a:t>
            </a:r>
            <a:endParaRPr lang="cs-CZ" sz="1600" b="1" dirty="0">
              <a:solidFill>
                <a:schemeClr val="accent3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Alokace:  </a:t>
            </a:r>
            <a:r>
              <a:rPr lang="cs-CZ" sz="1600" dirty="0">
                <a:solidFill>
                  <a:schemeClr val="tx2"/>
                </a:solidFill>
              </a:rPr>
              <a:t>Pro část realizovanou v rámci podprogramu 166: </a:t>
            </a:r>
            <a:r>
              <a:rPr lang="pt-BR" sz="1600" dirty="0">
                <a:solidFill>
                  <a:schemeClr val="tx2"/>
                </a:solidFill>
              </a:rPr>
              <a:t>74,173 mil. Kč</a:t>
            </a:r>
            <a:br>
              <a:rPr lang="cs-CZ" sz="1600" dirty="0">
                <a:solidFill>
                  <a:schemeClr val="tx2"/>
                </a:solidFill>
              </a:rPr>
            </a:br>
            <a:r>
              <a:rPr lang="cs-CZ" sz="1600" dirty="0">
                <a:solidFill>
                  <a:schemeClr val="tx2"/>
                </a:solidFill>
              </a:rPr>
              <a:t>                 Pro realizaci opatření max. 15 % z ceny studie 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Výše podpory: </a:t>
            </a:r>
            <a:r>
              <a:rPr lang="cs-CZ" sz="1600" dirty="0">
                <a:solidFill>
                  <a:schemeClr val="tx2"/>
                </a:solidFill>
              </a:rPr>
              <a:t>Výše podpory je poskytována až do výše 100 % celkových způsobilých výdajů. 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dirty="0">
                <a:solidFill>
                  <a:schemeClr val="tx2"/>
                </a:solidFill>
              </a:rPr>
              <a:t>	    Min. a max. výše dotace na jednu žádost není stanovena.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dirty="0">
                <a:solidFill>
                  <a:schemeClr val="tx2"/>
                </a:solidFill>
              </a:rPr>
              <a:t>                     DPH není způsobilý výdaj. </a:t>
            </a:r>
            <a:r>
              <a:rPr lang="cs-CZ" sz="1600" dirty="0">
                <a:solidFill>
                  <a:srgbClr val="FF0000"/>
                </a:solidFill>
              </a:rPr>
              <a:t>	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Doba realizace: </a:t>
            </a:r>
            <a:r>
              <a:rPr lang="cs-CZ" sz="1600" dirty="0">
                <a:solidFill>
                  <a:schemeClr val="tx2"/>
                </a:solidFill>
              </a:rPr>
              <a:t>do 30. 6. 2025 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Příjem žádostí: </a:t>
            </a:r>
            <a:r>
              <a:rPr lang="cs-CZ" sz="1600" dirty="0">
                <a:solidFill>
                  <a:schemeClr val="tx2"/>
                </a:solidFill>
              </a:rPr>
              <a:t> 26. 4. 2023  -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</a:rPr>
              <a:t>30. 11. 2023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Čerpání:</a:t>
            </a:r>
            <a:r>
              <a:rPr lang="cs-CZ" sz="1600" dirty="0">
                <a:solidFill>
                  <a:schemeClr val="tx2"/>
                </a:solidFill>
              </a:rPr>
              <a:t> ke konci října 2023 přijato 13 žádostí s požadovanou podporou 14,5 mil. Kč</a:t>
            </a:r>
          </a:p>
          <a:p>
            <a:pPr marL="0" indent="0" algn="r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dirty="0">
                <a:solidFill>
                  <a:schemeClr val="tx2"/>
                </a:solidFill>
              </a:rPr>
              <a:t>	</a:t>
            </a:r>
            <a:r>
              <a:rPr lang="cs-CZ" sz="1600" dirty="0">
                <a:solidFill>
                  <a:srgbClr val="FF0000"/>
                </a:solidFill>
                <a:cs typeface="Segoe UI" panose="020B0502040204020203" pitchFamily="34" charset="0"/>
                <a:hlinkClick r:id="rId3"/>
              </a:rPr>
              <a:t>https://dotace.nature.cz/-/vyzva-npo-popfk-c-3-pro-rok-2023</a:t>
            </a:r>
            <a:endParaRPr lang="cs-CZ" sz="1600" dirty="0">
              <a:solidFill>
                <a:srgbClr val="FF0000"/>
              </a:solidFill>
              <a:cs typeface="Segoe UI" panose="020B0502040204020203" pitchFamily="34" charset="0"/>
            </a:endParaRPr>
          </a:p>
          <a:p>
            <a:pPr marL="0" indent="0" algn="r">
              <a:spcBef>
                <a:spcPts val="150"/>
              </a:spcBef>
              <a:spcAft>
                <a:spcPts val="150"/>
              </a:spcAft>
              <a:buNone/>
            </a:pPr>
            <a:endParaRPr lang="cs-CZ" sz="1600" dirty="0">
              <a:solidFill>
                <a:srgbClr val="FF0000"/>
              </a:solidFill>
              <a:cs typeface="Segoe UI" panose="020B0502040204020203" pitchFamily="34" charset="0"/>
            </a:endParaRPr>
          </a:p>
          <a:p>
            <a:pPr marL="0" indent="0" algn="r">
              <a:spcBef>
                <a:spcPts val="150"/>
              </a:spcBef>
              <a:spcAft>
                <a:spcPts val="150"/>
              </a:spcAft>
              <a:buNone/>
            </a:pPr>
            <a:endParaRPr lang="cs-CZ" sz="1600" dirty="0">
              <a:solidFill>
                <a:srgbClr val="FF0000"/>
              </a:solidFill>
              <a:cs typeface="Segoe UI" panose="020B0502040204020203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1600" dirty="0">
              <a:solidFill>
                <a:schemeClr val="tx2"/>
              </a:solidFill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cs-CZ" sz="2000" b="1" u="sng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accent6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124A24-F7D1-48A9-9F7F-FC3054BD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22" y="180395"/>
            <a:ext cx="1307674" cy="5888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4A3D65-DF96-448C-A951-32213878E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683" y="6102348"/>
            <a:ext cx="7906664" cy="6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45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242" y="288960"/>
            <a:ext cx="10202830" cy="615113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2800" b="1" dirty="0">
                <a:solidFill>
                  <a:schemeClr val="tx1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NPO - ADAPTACE EKOSYSTÉMŮ NA ZMĚNU KLIMATU</a:t>
            </a:r>
            <a:endParaRPr lang="cs-CZ" sz="2800" b="1" u="sng" dirty="0">
              <a:solidFill>
                <a:schemeClr val="tx1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/>
              <a:t>        Výzva POPFK č. 1/2024 v rámci NPO – komponenta 2.9 </a:t>
            </a:r>
            <a:r>
              <a:rPr lang="cs-CZ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„Podpora biodiverzity a boj se suchem“, Investice 4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podprogram 165 - Adaptace vodních, nelesních a lesních ekosystémů na změnu klimatu</a:t>
            </a:r>
            <a:r>
              <a:rPr lang="cs-CZ" sz="1600" dirty="0"/>
              <a:t>.</a:t>
            </a:r>
          </a:p>
          <a:p>
            <a:pPr marL="0" indent="0" algn="ctr">
              <a:spcBef>
                <a:spcPts val="600"/>
              </a:spcBef>
              <a:spcAft>
                <a:spcPts val="150"/>
              </a:spcAft>
              <a:buNone/>
            </a:pPr>
            <a:r>
              <a:rPr lang="cs-CZ" sz="1600" i="1" dirty="0">
                <a:solidFill>
                  <a:schemeClr val="tx2"/>
                </a:solidFill>
              </a:rPr>
              <a:t>Každoroční výzva</a:t>
            </a:r>
          </a:p>
          <a:p>
            <a:pPr marL="0" indent="0" algn="just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Předmětem podpory:</a:t>
            </a:r>
          </a:p>
          <a:p>
            <a:pPr marL="44476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</a:rPr>
              <a:t>Zlepšení druhové a prostorové skladby lesa</a:t>
            </a:r>
          </a:p>
          <a:p>
            <a:pPr marL="44476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</a:rPr>
              <a:t>Péče o cenné nelesní terestrické biotopy</a:t>
            </a:r>
          </a:p>
          <a:p>
            <a:pPr marL="44476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</a:rPr>
              <a:t>Tvorba a obnova mokřadů (vč. tůní a malých vodních nádrží)</a:t>
            </a:r>
          </a:p>
          <a:p>
            <a:pPr marL="444760" lvl="1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</a:rPr>
              <a:t>Revitalizace a </a:t>
            </a:r>
            <a:r>
              <a:rPr lang="cs-CZ" sz="1600" b="1" dirty="0" err="1">
                <a:solidFill>
                  <a:schemeClr val="accent3">
                    <a:lumMod val="50000"/>
                  </a:schemeClr>
                </a:solidFill>
              </a:rPr>
              <a:t>renaturace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</a:rPr>
              <a:t> vodních toků</a:t>
            </a:r>
          </a:p>
          <a:p>
            <a:pPr marL="44476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</a:rPr>
              <a:t>Výsadby dřevin mimo les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</a:rPr>
              <a:t>Oprávnění příjemci:  </a:t>
            </a:r>
            <a:r>
              <a:rPr lang="cs-CZ" sz="1600" dirty="0">
                <a:solidFill>
                  <a:schemeClr val="tx2"/>
                </a:solidFill>
              </a:rPr>
              <a:t>Všechny fyzické i právnické osoby </a:t>
            </a:r>
            <a:r>
              <a:rPr lang="cs-CZ" sz="1600" i="1" dirty="0">
                <a:solidFill>
                  <a:schemeClr val="tx2"/>
                </a:solidFill>
              </a:rPr>
              <a:t>- s výjimkou</a:t>
            </a:r>
          </a:p>
          <a:p>
            <a:pPr marL="487350" indent="-285750">
              <a:spcBef>
                <a:spcPts val="150"/>
              </a:spcBef>
            </a:pPr>
            <a:r>
              <a:rPr lang="cs-CZ" sz="1600" i="1" dirty="0">
                <a:solidFill>
                  <a:schemeClr val="tx2"/>
                </a:solidFill>
              </a:rPr>
              <a:t>krajů </a:t>
            </a:r>
          </a:p>
          <a:p>
            <a:pPr marL="487350" indent="-285750">
              <a:spcBef>
                <a:spcPts val="150"/>
              </a:spcBef>
            </a:pPr>
            <a:r>
              <a:rPr lang="cs-CZ" sz="1600" i="1" dirty="0">
                <a:solidFill>
                  <a:schemeClr val="tx2"/>
                </a:solidFill>
              </a:rPr>
              <a:t>velkých právnických osob s ekonomickou činností „Rostlinná a živočišná výroba, </a:t>
            </a:r>
            <a:br>
              <a:rPr lang="cs-CZ" sz="1600" i="1" dirty="0">
                <a:solidFill>
                  <a:schemeClr val="tx2"/>
                </a:solidFill>
              </a:rPr>
            </a:br>
            <a:r>
              <a:rPr lang="cs-CZ" sz="1600" i="1" dirty="0">
                <a:solidFill>
                  <a:schemeClr val="tx2"/>
                </a:solidFill>
              </a:rPr>
              <a:t>myslivost a souvis. činnost“</a:t>
            </a:r>
          </a:p>
          <a:p>
            <a:pPr marL="0" indent="0">
              <a:spcBef>
                <a:spcPts val="60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Alokace:  </a:t>
            </a:r>
            <a:r>
              <a:rPr lang="cs-CZ" sz="1600" dirty="0">
                <a:solidFill>
                  <a:schemeClr val="tx2"/>
                </a:solidFill>
              </a:rPr>
              <a:t>80 mil. Kč</a:t>
            </a:r>
          </a:p>
          <a:p>
            <a:pPr marL="0" indent="0">
              <a:spcBef>
                <a:spcPts val="60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Výše podpory: </a:t>
            </a:r>
            <a:r>
              <a:rPr lang="cs-CZ" sz="1600" dirty="0">
                <a:solidFill>
                  <a:schemeClr val="tx2"/>
                </a:solidFill>
              </a:rPr>
              <a:t>Výše podpory je poskytována až do výše 100 % celkových způsobilých výdajů. 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cs-CZ" sz="1600" dirty="0">
                <a:solidFill>
                  <a:schemeClr val="tx2"/>
                </a:solidFill>
              </a:rPr>
              <a:t>	    </a:t>
            </a:r>
            <a:r>
              <a:rPr lang="pl-PL" sz="1600" dirty="0">
                <a:solidFill>
                  <a:schemeClr val="tx2"/>
                </a:solidFill>
              </a:rPr>
              <a:t>Max. výše podpory je 250 000 Kč na jeden projekt. Min</a:t>
            </a:r>
            <a:r>
              <a:rPr lang="cs-CZ" sz="1600" dirty="0">
                <a:solidFill>
                  <a:schemeClr val="tx2"/>
                </a:solidFill>
              </a:rPr>
              <a:t> výše podpory není stanovena.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  <a:tabLst>
                <a:tab pos="1077913" algn="l"/>
              </a:tabLst>
            </a:pPr>
            <a:r>
              <a:rPr lang="cs-CZ" sz="1600" dirty="0">
                <a:solidFill>
                  <a:schemeClr val="tx2"/>
                </a:solidFill>
              </a:rPr>
              <a:t>	DPH není způsobilý výdaj. </a:t>
            </a:r>
          </a:p>
          <a:p>
            <a:pPr marL="0" indent="0">
              <a:spcBef>
                <a:spcPts val="60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Doba realizace: </a:t>
            </a:r>
            <a:r>
              <a:rPr lang="cs-CZ" sz="1600" dirty="0">
                <a:solidFill>
                  <a:schemeClr val="tx2"/>
                </a:solidFill>
              </a:rPr>
              <a:t>do 30. 6. 2025 </a:t>
            </a:r>
          </a:p>
          <a:p>
            <a:pPr marL="0" indent="0">
              <a:spcBef>
                <a:spcPts val="600"/>
              </a:spcBef>
              <a:spcAft>
                <a:spcPts val="150"/>
              </a:spcAft>
              <a:buNone/>
            </a:pPr>
            <a:r>
              <a:rPr lang="cs-CZ" sz="1600" b="1" dirty="0">
                <a:solidFill>
                  <a:schemeClr val="tx2"/>
                </a:solidFill>
              </a:rPr>
              <a:t>Příjem žádostí: </a:t>
            </a:r>
            <a:r>
              <a:rPr lang="cs-CZ" sz="1600" dirty="0">
                <a:solidFill>
                  <a:schemeClr val="tx2"/>
                </a:solidFill>
              </a:rPr>
              <a:t> 1. 11. 2023 – 29. 3. 2024</a:t>
            </a:r>
          </a:p>
          <a:p>
            <a:pPr marL="0" indent="0" algn="r">
              <a:spcBef>
                <a:spcPts val="150"/>
              </a:spcBef>
              <a:spcAft>
                <a:spcPts val="150"/>
              </a:spcAft>
              <a:buNone/>
            </a:pPr>
            <a:endParaRPr lang="cs-CZ" sz="1600" dirty="0">
              <a:solidFill>
                <a:schemeClr val="tx2"/>
              </a:solidFill>
            </a:endParaRPr>
          </a:p>
          <a:p>
            <a:pPr marL="0" indent="0" algn="r">
              <a:spcBef>
                <a:spcPts val="150"/>
              </a:spcBef>
              <a:spcAft>
                <a:spcPts val="150"/>
              </a:spcAft>
              <a:buNone/>
            </a:pPr>
            <a:endParaRPr lang="cs-CZ" sz="1600" dirty="0">
              <a:solidFill>
                <a:schemeClr val="tx2"/>
              </a:solidFill>
            </a:endParaRPr>
          </a:p>
          <a:p>
            <a:pPr marL="0" indent="0" algn="r">
              <a:spcBef>
                <a:spcPts val="150"/>
              </a:spcBef>
              <a:spcAft>
                <a:spcPts val="150"/>
              </a:spcAft>
              <a:buNone/>
            </a:pPr>
            <a:endParaRPr lang="cs-CZ" sz="1600" dirty="0">
              <a:solidFill>
                <a:schemeClr val="tx2"/>
              </a:solidFill>
            </a:endParaRPr>
          </a:p>
          <a:p>
            <a:pPr marL="0" indent="0" algn="r">
              <a:spcBef>
                <a:spcPts val="150"/>
              </a:spcBef>
              <a:spcAft>
                <a:spcPts val="150"/>
              </a:spcAft>
              <a:buNone/>
            </a:pPr>
            <a:endParaRPr lang="cs-CZ" sz="1600" dirty="0">
              <a:solidFill>
                <a:srgbClr val="FF0000"/>
              </a:solidFill>
              <a:cs typeface="Segoe UI" panose="020B0502040204020203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1600" dirty="0">
              <a:solidFill>
                <a:schemeClr val="tx2"/>
              </a:solidFill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cs-CZ" sz="2000" b="1" u="sng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accent6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099144-0928-400B-B723-52EF2758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2" y="180395"/>
            <a:ext cx="1307674" cy="5888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26633F5-5396-48F0-B1B1-909B62AD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683" y="6102348"/>
            <a:ext cx="7906664" cy="6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70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517" y="180396"/>
            <a:ext cx="11438965" cy="59411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2800" b="1" dirty="0">
                <a:solidFill>
                  <a:schemeClr val="tx1">
                    <a:lumMod val="75000"/>
                  </a:schemeClr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NPO - ADAPTACE EKOSYSTÉMŮ NA ZMĚNU KLIMATU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1600" b="1" dirty="0"/>
              <a:t>Výzva NPŽP č. 4/2023 v rámci NPO – komponenta 2.9 </a:t>
            </a:r>
            <a:r>
              <a:rPr lang="cs-CZ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„Podpora biodiverzity a boj se suchem“, Investice 4</a:t>
            </a:r>
          </a:p>
          <a:p>
            <a:pPr marL="0" indent="0">
              <a:spcBef>
                <a:spcPts val="600"/>
              </a:spcBef>
              <a:buNone/>
            </a:pPr>
            <a:endParaRPr lang="cs-CZ" sz="1600" b="1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</a:rPr>
              <a:t>Cílem výzvy je: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tx2"/>
                </a:solidFill>
              </a:rPr>
              <a:t>zlepšení ochrany před suchem a povodněmi prostřednictvím projektů efektivního zadržování vody v krajině a zlepšení ekologického a morfologického stavu vodních toků a niv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</a:rPr>
              <a:t>Předmětem podpory je: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</a:rPr>
              <a:t>revitalizace a </a:t>
            </a:r>
            <a:r>
              <a:rPr lang="cs-CZ" sz="1600" b="1" dirty="0" err="1">
                <a:solidFill>
                  <a:schemeClr val="accent3">
                    <a:lumMod val="50000"/>
                  </a:schemeClr>
                </a:solidFill>
              </a:rPr>
              <a:t>renaturace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</a:rPr>
              <a:t> vodních toků a niv</a:t>
            </a:r>
          </a:p>
          <a:p>
            <a:pPr>
              <a:spcBef>
                <a:spcPts val="0"/>
              </a:spcBef>
            </a:pP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</a:rPr>
              <a:t>zprůchodnění migračních překážek pro vodní živočichy a opatření k omezování jejich úmrtnosti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</a:rPr>
              <a:t>Oprávnění příjemci: </a:t>
            </a:r>
            <a:r>
              <a:rPr lang="cs-CZ" sz="1600" dirty="0">
                <a:solidFill>
                  <a:schemeClr val="tx2"/>
                </a:solidFill>
              </a:rPr>
              <a:t>správci vodních toků, správy národních parků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</a:rPr>
              <a:t>Alokace:</a:t>
            </a:r>
            <a:r>
              <a:rPr lang="cs-CZ" sz="1600" dirty="0">
                <a:solidFill>
                  <a:schemeClr val="tx2"/>
                </a:solidFill>
              </a:rPr>
              <a:t> 712 mil. Kč </a:t>
            </a:r>
            <a:r>
              <a:rPr lang="cs-CZ" sz="1600" i="1" dirty="0">
                <a:solidFill>
                  <a:schemeClr val="tx2"/>
                </a:solidFill>
              </a:rPr>
              <a:t>(část prostředků NPO převedených z komponenty 2.6.1 </a:t>
            </a:r>
            <a:r>
              <a:rPr lang="cs-CZ" sz="1600" i="1" dirty="0" err="1">
                <a:solidFill>
                  <a:schemeClr val="tx2"/>
                </a:solidFill>
              </a:rPr>
              <a:t>MZe</a:t>
            </a:r>
            <a:r>
              <a:rPr lang="cs-CZ" sz="1600" i="1" dirty="0">
                <a:solidFill>
                  <a:schemeClr val="tx2"/>
                </a:solidFill>
              </a:rPr>
              <a:t> do komponenty 2.9.4 MŽP)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</a:rPr>
              <a:t>Výše příspěvku: </a:t>
            </a:r>
            <a:r>
              <a:rPr lang="cs-CZ" sz="1600" dirty="0">
                <a:solidFill>
                  <a:schemeClr val="tx2"/>
                </a:solidFill>
              </a:rPr>
              <a:t>Maximální výše celkové podpory na jeden projekt činí 100 % z celkových způsobilých výdajů.</a:t>
            </a:r>
            <a:br>
              <a:rPr lang="cs-CZ" sz="1600" dirty="0">
                <a:solidFill>
                  <a:schemeClr val="tx2"/>
                </a:solidFill>
              </a:rPr>
            </a:br>
            <a:r>
              <a:rPr lang="cs-CZ" sz="1600" dirty="0">
                <a:solidFill>
                  <a:schemeClr val="tx2"/>
                </a:solidFill>
              </a:rPr>
              <a:t>	          Minimální způsobilé přímé realizační výdaje na projekt jsou stanoveny na 5 mil. Kč.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rgbClr val="FF0000"/>
                </a:solidFill>
              </a:rPr>
              <a:t>                            </a:t>
            </a:r>
            <a:r>
              <a:rPr lang="cs-CZ" sz="1600" dirty="0">
                <a:solidFill>
                  <a:schemeClr val="tx2"/>
                </a:solidFill>
              </a:rPr>
              <a:t>DPH není způsobilý výdaj.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</a:rPr>
              <a:t>Doba realizace: </a:t>
            </a:r>
            <a:r>
              <a:rPr lang="cs-CZ" sz="1600" dirty="0">
                <a:solidFill>
                  <a:schemeClr val="tx2"/>
                </a:solidFill>
              </a:rPr>
              <a:t>do 31. 12. 2025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</a:rPr>
              <a:t>Příjem žádostí:  </a:t>
            </a:r>
            <a:r>
              <a:rPr lang="cs-CZ" sz="1600" dirty="0">
                <a:solidFill>
                  <a:schemeClr val="tx2"/>
                </a:solidFill>
              </a:rPr>
              <a:t>7. 6. 2023 -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</a:rPr>
              <a:t>31. 12. 2023 </a:t>
            </a:r>
            <a:r>
              <a:rPr lang="cs-CZ" sz="1600" b="1" i="1" dirty="0">
                <a:solidFill>
                  <a:schemeClr val="accent3">
                    <a:lumMod val="50000"/>
                  </a:schemeClr>
                </a:solidFill>
              </a:rPr>
              <a:t>(příjem žádostí prodloužen; původně do 30.10.2023)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Čerpání: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rámci podaných žádostí vyčerpána zhruba 50 % alokace.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cs-CZ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https://www.narodniprogramzp.cz/nabidka-dotaci/detail-vyzvy/?id=120</a:t>
            </a:r>
            <a:endParaRPr lang="cs-CZ" sz="16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cs-CZ" sz="2000" b="1" u="sng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endParaRPr lang="cs-CZ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accent6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E5C066-33B6-4DA9-B7D8-64817C536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22" y="180395"/>
            <a:ext cx="1307674" cy="5888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00AFE7-2BB9-4FD0-8E99-0D59D4D30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256" y="6182513"/>
            <a:ext cx="7906664" cy="6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28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464EC-2C74-144D-9260-A03582295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27668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15" name="Nadpis 3">
            <a:extLst>
              <a:ext uri="{FF2B5EF4-FFF2-40B4-BE49-F238E27FC236}">
                <a16:creationId xmlns:a16="http://schemas.microsoft.com/office/drawing/2014/main" id="{3BE9CBF6-B8C7-4000-A2E7-12AF946F2C83}"/>
              </a:ext>
            </a:extLst>
          </p:cNvPr>
          <p:cNvSpPr txBox="1">
            <a:spLocks/>
          </p:cNvSpPr>
          <p:nvPr/>
        </p:nvSpPr>
        <p:spPr>
          <a:xfrm>
            <a:off x="1595230" y="339042"/>
            <a:ext cx="9714734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800" dirty="0"/>
              <a:t>Operační program životní prostředí 2014 – 2020</a:t>
            </a:r>
          </a:p>
          <a:p>
            <a:r>
              <a:rPr lang="cs-CZ" sz="2800" dirty="0"/>
              <a:t>Dosažené výsledky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C469D9D-D758-440D-8ADE-A66A4CB71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1" y="237769"/>
            <a:ext cx="1015139" cy="101513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797EF81-DB0E-410E-BEBD-E8CFF018C191}"/>
              </a:ext>
            </a:extLst>
          </p:cNvPr>
          <p:cNvSpPr/>
          <p:nvPr/>
        </p:nvSpPr>
        <p:spPr>
          <a:xfrm>
            <a:off x="206311" y="1462485"/>
            <a:ext cx="99499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0" lvl="1" indent="-342900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1600" dirty="0">
                <a:solidFill>
                  <a:schemeClr val="accent6">
                    <a:lumMod val="75000"/>
                  </a:schemeClr>
                </a:solidFill>
              </a:rPr>
              <a:t>Délka revitalizovaných vodních toků: 				</a:t>
            </a:r>
            <a:r>
              <a:rPr lang="cs-CZ" altLang="en-US" sz="1600" b="1" dirty="0">
                <a:solidFill>
                  <a:schemeClr val="accent6">
                    <a:lumMod val="75000"/>
                  </a:schemeClr>
                </a:solidFill>
              </a:rPr>
              <a:t>77,3 km</a:t>
            </a:r>
          </a:p>
          <a:p>
            <a:pPr marL="504000" lvl="1" indent="-342900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1600" dirty="0">
                <a:solidFill>
                  <a:schemeClr val="accent6">
                    <a:lumMod val="75000"/>
                  </a:schemeClr>
                </a:solidFill>
              </a:rPr>
              <a:t>Zabezpečení migrační prostupnosti říční sítě: 			</a:t>
            </a:r>
            <a:r>
              <a:rPr lang="cs-CZ" altLang="en-US" sz="1600" b="1" dirty="0">
                <a:solidFill>
                  <a:schemeClr val="accent6">
                    <a:lumMod val="75000"/>
                  </a:schemeClr>
                </a:solidFill>
              </a:rPr>
              <a:t>78 km</a:t>
            </a:r>
          </a:p>
          <a:p>
            <a:pPr marL="504000" lvl="1" indent="-342900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Počet lokalit se zvýšenou biodiverzitou: 				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941 lokalit  </a:t>
            </a:r>
          </a:p>
          <a:p>
            <a:pPr marL="504000" lvl="1" indent="-342900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Počet lokalit, kde byly posíleny ekosystémové funkce krajiny: 	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2 566 lokalit  </a:t>
            </a:r>
          </a:p>
          <a:p>
            <a:pPr marL="504000" lvl="1" indent="-342900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Celkový počet vysazených stromů: 				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41 398 ks </a:t>
            </a:r>
            <a:r>
              <a:rPr lang="cs-CZ" altLang="en-US" sz="2400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19BD09-7840-4E07-8999-2B5CF7D96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54"/>
          <a:stretch/>
        </p:blipFill>
        <p:spPr>
          <a:xfrm>
            <a:off x="9128533" y="1252908"/>
            <a:ext cx="2181431" cy="48307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845058A-39ED-4C8D-945A-BFFFFA675F9E}"/>
              </a:ext>
            </a:extLst>
          </p:cNvPr>
          <p:cNvSpPr txBox="1"/>
          <p:nvPr/>
        </p:nvSpPr>
        <p:spPr>
          <a:xfrm>
            <a:off x="5093465" y="3190550"/>
            <a:ext cx="38287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360" lvl="1" algn="just" defTabSz="817037" fontAlgn="base">
              <a:spcBef>
                <a:spcPct val="0"/>
              </a:spcBef>
              <a:spcAft>
                <a:spcPct val="0"/>
              </a:spcAft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Celková plocha dotčená opatřeními na podporu ZCHÚ a soustavy Natura 2000: 	</a:t>
            </a:r>
          </a:p>
          <a:p>
            <a:pPr marL="231360" lvl="1" defTabSz="817037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	15 tis. km</a:t>
            </a:r>
            <a:r>
              <a:rPr lang="cs-CZ" sz="1600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(včetně ÚSES)</a:t>
            </a:r>
          </a:p>
          <a:p>
            <a:pPr marL="231360" lvl="1" defTabSz="817037" fontAlgn="base">
              <a:spcBef>
                <a:spcPct val="0"/>
              </a:spcBef>
              <a:spcAft>
                <a:spcPct val="0"/>
              </a:spcAft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Plocha stanovišť, která jsou podporována s cílem zlepšit jejich stav zachování: 	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660 km</a:t>
            </a:r>
            <a:r>
              <a:rPr lang="cs-CZ" sz="1600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en-US" sz="2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24CCB8F-3136-436F-80DA-08E3212B8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9" y="3059772"/>
            <a:ext cx="454035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24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89085C3E-FE27-4495-BA0D-E25B70877B3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0513" y="2039161"/>
          <a:ext cx="11279187" cy="400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02DFE8-EF68-44D0-A36A-AB744F43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3953" y="6230596"/>
            <a:ext cx="309125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Strana </a:t>
            </a:r>
            <a:fld id="{ED849EA6-AEEF-9E42-A9CB-11D1C1A366AE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rgbClr val="5A686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CABB3C64-933D-4DA6-8E13-34BF489ADFC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44086" y="1710165"/>
          <a:ext cx="9956605" cy="444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467E1CA8-9B64-4960-9BAC-1B2818FD6B6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69523" y="1430203"/>
          <a:ext cx="10252953" cy="444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0A241A48-32B6-4582-9FCC-664EA38B227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44086" y="1552574"/>
          <a:ext cx="9693607" cy="405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Nadpis 1">
            <a:extLst>
              <a:ext uri="{FF2B5EF4-FFF2-40B4-BE49-F238E27FC236}">
                <a16:creationId xmlns:a16="http://schemas.microsoft.com/office/drawing/2014/main" id="{145915F9-8F79-4867-888F-E8CB98A75945}"/>
              </a:ext>
            </a:extLst>
          </p:cNvPr>
          <p:cNvSpPr txBox="1">
            <a:spLocks/>
          </p:cNvSpPr>
          <p:nvPr/>
        </p:nvSpPr>
        <p:spPr>
          <a:xfrm>
            <a:off x="1693230" y="385152"/>
            <a:ext cx="10070915" cy="618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/>
              <a:t>CELKOVÁ ALOKACE OPERAČNÍHO PROGRAMU ŽIVOTNÍ PROSTŘEDÍ PRO OBDOBÍ 2021 - 2027</a:t>
            </a:r>
          </a:p>
          <a:p>
            <a:r>
              <a:rPr lang="cs-CZ" sz="2400" b="1" dirty="0"/>
              <a:t> 			 = CCA </a:t>
            </a:r>
            <a:r>
              <a:rPr lang="en-US" sz="2400" b="1" dirty="0"/>
              <a:t>60</a:t>
            </a:r>
            <a:r>
              <a:rPr lang="cs-CZ" sz="2400" b="1" dirty="0"/>
              <a:t> MLD. KČ*</a:t>
            </a:r>
          </a:p>
        </p:txBody>
      </p:sp>
      <p:graphicFrame>
        <p:nvGraphicFramePr>
          <p:cNvPr id="13" name="Graf 10">
            <a:extLst>
              <a:ext uri="{FF2B5EF4-FFF2-40B4-BE49-F238E27FC236}">
                <a16:creationId xmlns:a16="http://schemas.microsoft.com/office/drawing/2014/main" id="{21857520-7241-478E-9CBE-C70586BE0D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318499"/>
              </p:ext>
            </p:extLst>
          </p:nvPr>
        </p:nvGraphicFramePr>
        <p:xfrm>
          <a:off x="476797" y="1265424"/>
          <a:ext cx="11287349" cy="496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F65D4642-B339-4D9F-BF41-4ACC7BEA38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4" y="341705"/>
            <a:ext cx="1032464" cy="10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3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15" name="Nadpis 3">
            <a:extLst>
              <a:ext uri="{FF2B5EF4-FFF2-40B4-BE49-F238E27FC236}">
                <a16:creationId xmlns:a16="http://schemas.microsoft.com/office/drawing/2014/main" id="{3BE9CBF6-B8C7-4000-A2E7-12AF946F2C83}"/>
              </a:ext>
            </a:extLst>
          </p:cNvPr>
          <p:cNvSpPr txBox="1">
            <a:spLocks/>
          </p:cNvSpPr>
          <p:nvPr/>
        </p:nvSpPr>
        <p:spPr>
          <a:xfrm>
            <a:off x="1595230" y="339042"/>
            <a:ext cx="9714734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800" dirty="0"/>
              <a:t>Operační program životní prostředí 2021 – 2027</a:t>
            </a:r>
          </a:p>
          <a:p>
            <a:r>
              <a:rPr lang="cs-CZ" sz="2800"/>
              <a:t>PLÁNOVANÉ </a:t>
            </a:r>
            <a:r>
              <a:rPr lang="cs-CZ" sz="2800" dirty="0"/>
              <a:t>CÍLOVÉ hodnoty programu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C469D9D-D758-440D-8ADE-A66A4CB71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1" y="237769"/>
            <a:ext cx="1015139" cy="101513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797EF81-DB0E-410E-BEBD-E8CFF018C191}"/>
              </a:ext>
            </a:extLst>
          </p:cNvPr>
          <p:cNvSpPr/>
          <p:nvPr/>
        </p:nvSpPr>
        <p:spPr>
          <a:xfrm>
            <a:off x="38143" y="4110894"/>
            <a:ext cx="121920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360" lvl="1" algn="just" defTabSz="817037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Cílové hodnoty indikátorů uvedené v Programovém dokumentu:</a:t>
            </a:r>
          </a:p>
          <a:p>
            <a:pPr marL="231360" lvl="1" algn="just" defTabSz="817037" fontAlgn="base">
              <a:spcBef>
                <a:spcPct val="0"/>
              </a:spcBef>
              <a:spcAft>
                <a:spcPct val="0"/>
              </a:spcAft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Zelená infrastruktura vybudovaná/modernizovaná v souvislosti s přizpůsobováním se změnám klimatu: 		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2 730 ha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Počet obyvatel, kteří mají prospěch z protipovodňových opatření: 						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401 000 osob</a:t>
            </a:r>
            <a:r>
              <a:rPr lang="cs-CZ" altLang="en-US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1400" dirty="0">
                <a:solidFill>
                  <a:schemeClr val="accent6">
                    <a:lumMod val="75000"/>
                  </a:schemeClr>
                </a:solidFill>
              </a:rPr>
              <a:t>Počet obyvatel, kteří mají prospěch z opatření na ochranu před přírodními katastrofami souvisejícími s klimatem </a:t>
            </a:r>
          </a:p>
          <a:p>
            <a:pPr marL="231360" lvl="1" algn="just" defTabSz="817037" fontAlgn="base">
              <a:spcBef>
                <a:spcPct val="0"/>
              </a:spcBef>
              <a:spcAft>
                <a:spcPct val="0"/>
              </a:spcAft>
            </a:pPr>
            <a:r>
              <a:rPr lang="cs-CZ" altLang="en-US" sz="1400" dirty="0">
                <a:solidFill>
                  <a:schemeClr val="accent6">
                    <a:lumMod val="75000"/>
                  </a:schemeClr>
                </a:solidFill>
              </a:rPr>
              <a:t>       (jinými než povodně nebo požáry):								</a:t>
            </a:r>
            <a:r>
              <a:rPr lang="cs-CZ" altLang="en-US" sz="1400" b="1" dirty="0">
                <a:solidFill>
                  <a:schemeClr val="accent6">
                    <a:lumMod val="75000"/>
                  </a:schemeClr>
                </a:solidFill>
              </a:rPr>
              <a:t>612 209 osob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1400" dirty="0">
                <a:solidFill>
                  <a:schemeClr val="accent6">
                    <a:lumMod val="75000"/>
                  </a:schemeClr>
                </a:solidFill>
              </a:rPr>
              <a:t>Zelená infrastruktura podpořená pro jiné účely než přizpůsobování se změnám klimatu:			</a:t>
            </a:r>
            <a:r>
              <a:rPr lang="cs-CZ" altLang="en-US" sz="1400" b="1" dirty="0">
                <a:solidFill>
                  <a:schemeClr val="accent6">
                    <a:lumMod val="75000"/>
                  </a:schemeClr>
                </a:solidFill>
              </a:rPr>
              <a:t>708 ha</a:t>
            </a:r>
          </a:p>
          <a:p>
            <a:pPr marL="574260" lvl="1" indent="-342900" algn="just" defTabSz="8170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en-US" sz="1400" dirty="0">
                <a:solidFill>
                  <a:schemeClr val="accent6">
                    <a:lumMod val="75000"/>
                  </a:schemeClr>
                </a:solidFill>
              </a:rPr>
              <a:t>Rozloha lokalit náležejících do sítě Natura 2000, na něž se vztahují ochranná a rekultivační opatření: 		</a:t>
            </a:r>
            <a:r>
              <a:rPr lang="cs-CZ" altLang="en-US" sz="1400" b="1" dirty="0">
                <a:solidFill>
                  <a:schemeClr val="accent6">
                    <a:lumMod val="75000"/>
                  </a:schemeClr>
                </a:solidFill>
              </a:rPr>
              <a:t>2 395 ha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2A8855-4F82-459B-9C8B-D30206A3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8"/>
          <a:stretch/>
        </p:blipFill>
        <p:spPr>
          <a:xfrm>
            <a:off x="1562490" y="1233568"/>
            <a:ext cx="9067019" cy="27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>
            <a:extLst>
              <a:ext uri="{FF2B5EF4-FFF2-40B4-BE49-F238E27FC236}">
                <a16:creationId xmlns:a16="http://schemas.microsoft.com/office/drawing/2014/main" id="{9215AD2E-BCA5-4A82-8053-34A3A74C3E27}"/>
              </a:ext>
            </a:extLst>
          </p:cNvPr>
          <p:cNvSpPr/>
          <p:nvPr/>
        </p:nvSpPr>
        <p:spPr>
          <a:xfrm>
            <a:off x="7783710" y="1545262"/>
            <a:ext cx="4167391" cy="331596"/>
          </a:xfrm>
          <a:prstGeom prst="rect">
            <a:avLst/>
          </a:prstGeom>
          <a:solidFill>
            <a:srgbClr val="A0D6F1"/>
          </a:solidFill>
          <a:ln>
            <a:solidFill>
              <a:srgbClr val="A0D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2E6A54A-F7C2-4D6C-908D-06DBA66D3B57}"/>
              </a:ext>
            </a:extLst>
          </p:cNvPr>
          <p:cNvSpPr/>
          <p:nvPr/>
        </p:nvSpPr>
        <p:spPr>
          <a:xfrm>
            <a:off x="258852" y="5503051"/>
            <a:ext cx="4374126" cy="653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9783580-F854-4BD4-800E-E119AABFF017}"/>
              </a:ext>
            </a:extLst>
          </p:cNvPr>
          <p:cNvSpPr/>
          <p:nvPr/>
        </p:nvSpPr>
        <p:spPr>
          <a:xfrm>
            <a:off x="7783710" y="4169733"/>
            <a:ext cx="4167391" cy="341644"/>
          </a:xfrm>
          <a:prstGeom prst="rect">
            <a:avLst/>
          </a:prstGeom>
          <a:solidFill>
            <a:srgbClr val="A0D6F1"/>
          </a:solidFill>
          <a:ln>
            <a:solidFill>
              <a:srgbClr val="A0D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91F0EA9-662C-4BD7-95D2-552908DA0881}"/>
              </a:ext>
            </a:extLst>
          </p:cNvPr>
          <p:cNvSpPr/>
          <p:nvPr/>
        </p:nvSpPr>
        <p:spPr>
          <a:xfrm>
            <a:off x="183900" y="1563314"/>
            <a:ext cx="4374126" cy="653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E7EFBAF-BC8C-4868-87CE-8A4830F7FA07}"/>
              </a:ext>
            </a:extLst>
          </p:cNvPr>
          <p:cNvSpPr/>
          <p:nvPr/>
        </p:nvSpPr>
        <p:spPr>
          <a:xfrm>
            <a:off x="7765756" y="3429000"/>
            <a:ext cx="4167391" cy="653143"/>
          </a:xfrm>
          <a:prstGeom prst="rect">
            <a:avLst/>
          </a:prstGeom>
          <a:solidFill>
            <a:srgbClr val="A0D6F1"/>
          </a:solidFill>
          <a:ln>
            <a:solidFill>
              <a:srgbClr val="A0D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FCD348F-D5FE-4A5F-B65F-A247F33D516E}"/>
              </a:ext>
            </a:extLst>
          </p:cNvPr>
          <p:cNvSpPr/>
          <p:nvPr/>
        </p:nvSpPr>
        <p:spPr>
          <a:xfrm>
            <a:off x="7783710" y="1974496"/>
            <a:ext cx="4167391" cy="331596"/>
          </a:xfrm>
          <a:prstGeom prst="rect">
            <a:avLst/>
          </a:prstGeom>
          <a:solidFill>
            <a:srgbClr val="A0D6F1"/>
          </a:solidFill>
          <a:ln>
            <a:solidFill>
              <a:srgbClr val="A0D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DED9C40-0319-D540-B4A7-57CD3725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05" y="1016290"/>
            <a:ext cx="4374126" cy="44791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400" b="1" dirty="0">
                <a:solidFill>
                  <a:schemeClr val="accent6"/>
                </a:solidFill>
              </a:rPr>
              <a:t>KLIMA - PŘÍRODA</a:t>
            </a:r>
          </a:p>
          <a:p>
            <a:pPr algn="just"/>
            <a:r>
              <a:rPr lang="cs-CZ" sz="1400" dirty="0">
                <a:solidFill>
                  <a:schemeClr val="tx2"/>
                </a:solidFill>
              </a:rPr>
              <a:t>tvorba nových a obnova stávajících přírodě blízkých vodních prvků v krajině včetně sídel (FS)</a:t>
            </a:r>
          </a:p>
          <a:p>
            <a:pPr algn="just"/>
            <a:r>
              <a:rPr lang="cs-CZ" sz="1400" dirty="0">
                <a:solidFill>
                  <a:schemeClr val="tx2"/>
                </a:solidFill>
              </a:rPr>
              <a:t>tvorba nových a obnova stávajících veg. prvků a struktur, včetně opatření proti vodní a větrné erozi</a:t>
            </a:r>
          </a:p>
          <a:p>
            <a:pPr algn="just"/>
            <a:r>
              <a:rPr lang="cs-CZ" sz="1400" dirty="0">
                <a:solidFill>
                  <a:schemeClr val="tx2"/>
                </a:solidFill>
              </a:rPr>
              <a:t>úprava lesních porostů směrem k přirozené struktuře a druhové skladbě</a:t>
            </a:r>
          </a:p>
          <a:p>
            <a:pPr algn="just"/>
            <a:r>
              <a:rPr lang="cs-CZ" sz="1400" dirty="0">
                <a:solidFill>
                  <a:schemeClr val="tx2"/>
                </a:solidFill>
              </a:rPr>
              <a:t>zakládání a obnova veřejné sídelní zeleně</a:t>
            </a:r>
          </a:p>
          <a:p>
            <a:pPr algn="just"/>
            <a:r>
              <a:rPr lang="cs-CZ" sz="1400" dirty="0">
                <a:solidFill>
                  <a:schemeClr val="tx2"/>
                </a:solidFill>
              </a:rPr>
              <a:t>odstranění či eliminace negativních funkcí odvodňovacích zařízení v krajině</a:t>
            </a:r>
          </a:p>
          <a:p>
            <a:pPr algn="just"/>
            <a:r>
              <a:rPr lang="cs-CZ" sz="1400" dirty="0">
                <a:solidFill>
                  <a:schemeClr val="tx2"/>
                </a:solidFill>
              </a:rPr>
              <a:t>zpracování studií a plánů</a:t>
            </a:r>
          </a:p>
          <a:p>
            <a:pPr algn="just">
              <a:lnSpc>
                <a:spcPct val="100000"/>
              </a:lnSpc>
            </a:pPr>
            <a:r>
              <a:rPr lang="cs-CZ" sz="1400" dirty="0">
                <a:solidFill>
                  <a:schemeClr val="tx2"/>
                </a:solidFill>
              </a:rPr>
              <a:t>tvorba nových a obnova stávajících přírodě blízkých vodních prvků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cs-CZ" sz="1400" dirty="0">
                <a:solidFill>
                  <a:schemeClr val="tx2"/>
                </a:solidFill>
              </a:rPr>
              <a:t>v krajině včetně sídel  a vegetační krajinné prvky (ERDF)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Strana </a:t>
            </a:r>
            <a:fld id="{ED849EA6-AEEF-9E42-A9CB-11D1C1A366AE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rgbClr val="5A686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2B79E5D7-A150-434E-B111-814AB4A6D0AF}"/>
              </a:ext>
            </a:extLst>
          </p:cNvPr>
          <p:cNvSpPr txBox="1">
            <a:spLocks/>
          </p:cNvSpPr>
          <p:nvPr/>
        </p:nvSpPr>
        <p:spPr>
          <a:xfrm>
            <a:off x="7840709" y="1016290"/>
            <a:ext cx="4167391" cy="4785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/>
              </a:rPr>
              <a:t>KLIMA - VODA</a:t>
            </a:r>
            <a:endParaRPr kumimoji="0" lang="cs-CZ" sz="15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Segoe UI"/>
            </a:endParaRPr>
          </a:p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7. realizace protipovodňových opatření</a:t>
            </a:r>
          </a:p>
          <a:p>
            <a:pPr marL="0" lvl="0" indent="0" algn="just">
              <a:buNone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8. realizace opatření ke zpomalení odtoku, pro vsak, retenci a akumulaci srážkové vody; realizace zelených střech; opatření na využití šedé vody</a:t>
            </a:r>
            <a:r>
              <a:rPr lang="cs-CZ" sz="1400" dirty="0">
                <a:solidFill>
                  <a:schemeClr val="tx2"/>
                </a:solidFill>
              </a:rPr>
              <a:t>; opatření pro řízenou dotaci podzemních vod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9. podpora preventivních opatření proti povodním a suchu</a:t>
            </a:r>
          </a:p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400" dirty="0">
                <a:solidFill>
                  <a:schemeClr val="tx2"/>
                </a:solidFill>
              </a:rPr>
              <a:t>10. podpora povodňové operativy</a:t>
            </a:r>
          </a:p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400" dirty="0">
                <a:solidFill>
                  <a:schemeClr val="tx2"/>
                </a:solidFill>
              </a:rPr>
              <a:t>11. monitoring a </a:t>
            </a:r>
            <a:r>
              <a:rPr lang="cs-CZ" sz="1400" dirty="0" err="1">
                <a:solidFill>
                  <a:schemeClr val="tx2"/>
                </a:solidFill>
              </a:rPr>
              <a:t>rebilance</a:t>
            </a:r>
            <a:r>
              <a:rPr lang="cs-CZ" sz="1400" dirty="0">
                <a:solidFill>
                  <a:schemeClr val="tx2"/>
                </a:solidFill>
              </a:rPr>
              <a:t> dlouhodobě využitelných zdrojů podzemních vod pro obce v krystaliniku Českého masivu</a:t>
            </a:r>
            <a:endParaRPr lang="cs-CZ" sz="1400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ACD3BD-6870-4C72-9377-E6038C75D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926" y="1637211"/>
            <a:ext cx="2914882" cy="43723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C8D99-B26B-4574-A5B3-E32DEF50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245" y="311012"/>
            <a:ext cx="694955" cy="6807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BFCB54B-3F6F-435F-9ADF-3D3711EF0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354" y="311013"/>
            <a:ext cx="694955" cy="6807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30C797B-5DA1-4FDD-8724-012434750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35517"/>
            <a:ext cx="680773" cy="680773"/>
          </a:xfrm>
          <a:prstGeom prst="rect">
            <a:avLst/>
          </a:prstGeom>
        </p:spPr>
      </p:pic>
      <p:sp>
        <p:nvSpPr>
          <p:cNvPr id="13" name="Nadpis 3">
            <a:extLst>
              <a:ext uri="{FF2B5EF4-FFF2-40B4-BE49-F238E27FC236}">
                <a16:creationId xmlns:a16="http://schemas.microsoft.com/office/drawing/2014/main" id="{B97EDFA3-ADCB-43AA-8D17-DB43C9055E5F}"/>
              </a:ext>
            </a:extLst>
          </p:cNvPr>
          <p:cNvSpPr txBox="1">
            <a:spLocks/>
          </p:cNvSpPr>
          <p:nvPr/>
        </p:nvSpPr>
        <p:spPr>
          <a:xfrm>
            <a:off x="3596445" y="507755"/>
            <a:ext cx="9714734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400" dirty="0"/>
              <a:t>TEMATICKÉ ROZDĚLENÍ SC 1.3 (Příroda a voda)</a:t>
            </a:r>
          </a:p>
          <a:p>
            <a:r>
              <a:rPr lang="cs-CZ" sz="2400" dirty="0"/>
              <a:t>V OPŽP 2021-2027</a:t>
            </a:r>
          </a:p>
        </p:txBody>
      </p:sp>
    </p:spTree>
    <p:extLst>
      <p:ext uri="{BB962C8B-B14F-4D97-AF65-F5344CB8AC3E}">
        <p14:creationId xmlns:p14="http://schemas.microsoft.com/office/powerpoint/2010/main" val="275898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Strana </a:t>
            </a:r>
            <a:fld id="{ED849EA6-AEEF-9E42-A9CB-11D1C1A366AE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rgbClr val="5A686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2B79E5D7-A150-434E-B111-814AB4A6D0AF}"/>
              </a:ext>
            </a:extLst>
          </p:cNvPr>
          <p:cNvSpPr txBox="1">
            <a:spLocks/>
          </p:cNvSpPr>
          <p:nvPr/>
        </p:nvSpPr>
        <p:spPr>
          <a:xfrm>
            <a:off x="7840709" y="1016290"/>
            <a:ext cx="4167391" cy="4785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1400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BFCB54B-3F6F-435F-9ADF-3D3711EF0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625" y="335516"/>
            <a:ext cx="694955" cy="6807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30C797B-5DA1-4FDD-8724-012434750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35517"/>
            <a:ext cx="680773" cy="680773"/>
          </a:xfrm>
          <a:prstGeom prst="rect">
            <a:avLst/>
          </a:prstGeom>
        </p:spPr>
      </p:pic>
      <p:sp>
        <p:nvSpPr>
          <p:cNvPr id="13" name="Nadpis 3">
            <a:extLst>
              <a:ext uri="{FF2B5EF4-FFF2-40B4-BE49-F238E27FC236}">
                <a16:creationId xmlns:a16="http://schemas.microsoft.com/office/drawing/2014/main" id="{B97EDFA3-ADCB-43AA-8D17-DB43C9055E5F}"/>
              </a:ext>
            </a:extLst>
          </p:cNvPr>
          <p:cNvSpPr txBox="1">
            <a:spLocks/>
          </p:cNvSpPr>
          <p:nvPr/>
        </p:nvSpPr>
        <p:spPr>
          <a:xfrm>
            <a:off x="2803229" y="435347"/>
            <a:ext cx="8529649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400" dirty="0"/>
              <a:t>SC 1.3 Klima – příroda V OPŽP 2021-2027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47342A7-6631-4933-8B29-271B11427F56}"/>
              </a:ext>
            </a:extLst>
          </p:cNvPr>
          <p:cNvSpPr/>
          <p:nvPr/>
        </p:nvSpPr>
        <p:spPr>
          <a:xfrm>
            <a:off x="183900" y="1424051"/>
            <a:ext cx="7559668" cy="3642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44" lvl="2" algn="just">
              <a:spcAft>
                <a:spcPts val="1200"/>
              </a:spcAft>
              <a:defRPr/>
            </a:pP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1.3.11.1 TVORBA NOVÝCH A OBNOVA STÁVAJÍCÍCH PŘÍRODĚ BLÍZKÝCH VODNÍCH PRVKŮ V KRAJINĚ VČETNĚ SÍDEL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 marL="857244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</a:rPr>
              <a:t>1.3.11.1.1 Vytváření a obnova tůní (mokřadů) </a:t>
            </a:r>
            <a:endParaRPr lang="cs-CZ" sz="1400" dirty="0"/>
          </a:p>
          <a:p>
            <a:pPr marL="1436688" lvl="3" indent="9525" algn="just">
              <a:spcAft>
                <a:spcPts val="600"/>
              </a:spcAft>
              <a:tabLst>
                <a:tab pos="898525" algn="l"/>
              </a:tabLst>
              <a:defRPr/>
            </a:pPr>
            <a:r>
              <a:rPr lang="cs-CZ" sz="1400" dirty="0"/>
              <a:t>Míra dotace: 100 %</a:t>
            </a:r>
          </a:p>
          <a:p>
            <a:pPr marL="857244" lvl="2" indent="-342900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</a:rPr>
              <a:t>1.3.11.1.2 Malé vodní nádrže</a:t>
            </a:r>
            <a:endParaRPr lang="cs-CZ" sz="1400" dirty="0"/>
          </a:p>
          <a:p>
            <a:pPr marL="1428744" lvl="4" algn="just">
              <a:spcAft>
                <a:spcPts val="600"/>
              </a:spcAft>
              <a:defRPr/>
            </a:pPr>
            <a:r>
              <a:rPr lang="cs-CZ" sz="1400" dirty="0"/>
              <a:t>Míra dotace: 60 %. V případě realizace </a:t>
            </a:r>
            <a:r>
              <a:rPr lang="cs-CZ" sz="1400" b="1" dirty="0"/>
              <a:t>které jsou plošně z více než 50 % realizovány na území ZCHÚ/lokality soustavy Natura 2000, je míra dotace 85 %.</a:t>
            </a:r>
            <a:endParaRPr lang="cs-CZ" sz="1100" b="1" dirty="0"/>
          </a:p>
          <a:p>
            <a:pPr marL="857244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</a:rPr>
              <a:t>1.3.11.1.3 Revitalizace a </a:t>
            </a:r>
            <a:r>
              <a:rPr lang="cs-CZ" sz="1400" b="1" dirty="0" err="1">
                <a:solidFill>
                  <a:schemeClr val="accent3">
                    <a:lumMod val="75000"/>
                  </a:schemeClr>
                </a:solidFill>
              </a:rPr>
              <a:t>renaturace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</a:rPr>
              <a:t> vodních toků a niv</a:t>
            </a:r>
            <a:endParaRPr lang="cs-CZ" sz="1400" dirty="0"/>
          </a:p>
          <a:p>
            <a:pPr marL="1436688" lvl="2" algn="just">
              <a:spcAft>
                <a:spcPts val="600"/>
              </a:spcAft>
              <a:defRPr/>
            </a:pPr>
            <a:r>
              <a:rPr lang="cs-CZ" sz="1400" dirty="0"/>
              <a:t>Míra dotace: 100 %</a:t>
            </a:r>
          </a:p>
          <a:p>
            <a:pPr marL="857244" lvl="2" indent="-3429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</a:rPr>
              <a:t>1.3.11.4.4 Nákup pozemků pro podporu </a:t>
            </a:r>
            <a:r>
              <a:rPr lang="cs-CZ" sz="1400" b="1" dirty="0" err="1">
                <a:solidFill>
                  <a:schemeClr val="accent3">
                    <a:lumMod val="75000"/>
                  </a:schemeClr>
                </a:solidFill>
              </a:rPr>
              <a:t>renaturačních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</a:rPr>
              <a:t> procesů vodních toků </a:t>
            </a:r>
          </a:p>
          <a:p>
            <a:pPr marL="514344" lvl="2" algn="just">
              <a:spcAft>
                <a:spcPts val="1200"/>
              </a:spcAft>
              <a:tabLst>
                <a:tab pos="1436688" algn="l"/>
              </a:tabLst>
              <a:defRPr/>
            </a:pP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cs-CZ" sz="1400" dirty="0"/>
              <a:t>Míra dotace: znalecký posudek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7D0289E6-9248-4CE0-9CC4-108CB09AEE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92" r="30726"/>
          <a:stretch/>
        </p:blipFill>
        <p:spPr>
          <a:xfrm>
            <a:off x="7966663" y="1176608"/>
            <a:ext cx="3234352" cy="4746567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7B5776D-00E1-427A-A91B-FEC82BB9056E}"/>
              </a:ext>
            </a:extLst>
          </p:cNvPr>
          <p:cNvSpPr/>
          <p:nvPr/>
        </p:nvSpPr>
        <p:spPr>
          <a:xfrm>
            <a:off x="7840709" y="5931404"/>
            <a:ext cx="3492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accent6">
                    <a:lumMod val="50000"/>
                  </a:schemeClr>
                </a:solidFill>
              </a:rPr>
              <a:t>Rakovský potok podpořený z OPŽP 14-20</a:t>
            </a:r>
          </a:p>
        </p:txBody>
      </p:sp>
    </p:spTree>
    <p:extLst>
      <p:ext uri="{BB962C8B-B14F-4D97-AF65-F5344CB8AC3E}">
        <p14:creationId xmlns:p14="http://schemas.microsoft.com/office/powerpoint/2010/main" val="2337334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DA1AF3E-0E0B-6744-8839-6C2FB119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78" y="395519"/>
            <a:ext cx="10258053" cy="839205"/>
          </a:xfrm>
        </p:spPr>
        <p:txBody>
          <a:bodyPr/>
          <a:lstStyle/>
          <a:p>
            <a:r>
              <a:rPr lang="cs-CZ" sz="2400" b="1" dirty="0">
                <a:latin typeface="Roboto"/>
              </a:rPr>
              <a:t>SC 1.3 KLIMA-VODA V OPŽP 2021-2027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B3CAEA3-0529-4531-8D9B-93277B9D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45" y="311012"/>
            <a:ext cx="694955" cy="68077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AAFD9D2-034A-4870-8DCB-107CB9C1F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" y="335517"/>
            <a:ext cx="680773" cy="68077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FB62125-CABC-4D2D-949F-78D8585A39F4}"/>
              </a:ext>
            </a:extLst>
          </p:cNvPr>
          <p:cNvSpPr/>
          <p:nvPr/>
        </p:nvSpPr>
        <p:spPr>
          <a:xfrm>
            <a:off x="513239" y="815122"/>
            <a:ext cx="6586011" cy="2499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cs-CZ" sz="700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cs-CZ" sz="1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1.3.3 REALIZACE PROTIPOVODŇOVÝCH OPATŘENÍ</a:t>
            </a:r>
            <a:br>
              <a:rPr lang="cs-CZ" sz="1400" b="1" dirty="0">
                <a:latin typeface="+mj-lt"/>
              </a:rPr>
            </a:b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veřejný sektor</a:t>
            </a:r>
          </a:p>
          <a:p>
            <a:pPr algn="just"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85 % CZV, Bonifikace míry podpory 100 % CZV pro realizace opatření podporujících přirozený tlumivý rozliv povodní v nivách, realizace přírodě  blízkých opatření a uvolňování území ohrožených povodněmi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400" b="1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D3CB66-0AB9-4147-AA2C-4EEAD3F8F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13" y="1033171"/>
            <a:ext cx="4544109" cy="234684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DCBD8B3-63A9-42B3-9765-88BB72E42ADA}"/>
              </a:ext>
            </a:extLst>
          </p:cNvPr>
          <p:cNvSpPr/>
          <p:nvPr/>
        </p:nvSpPr>
        <p:spPr>
          <a:xfrm>
            <a:off x="502318" y="2774266"/>
            <a:ext cx="660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1.3.5 PREVENTIVNÍ OPATŘENÍ PROTI POVODNÍM A SUCHU</a:t>
            </a:r>
            <a:endParaRPr lang="cs-CZ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5FD41B2-2513-437A-8AD7-75E52B784B74}"/>
              </a:ext>
            </a:extLst>
          </p:cNvPr>
          <p:cNvSpPr/>
          <p:nvPr/>
        </p:nvSpPr>
        <p:spPr>
          <a:xfrm>
            <a:off x="521760" y="314151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veřejný sektor</a:t>
            </a:r>
          </a:p>
          <a:p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cs-CZ" sz="1400" dirty="0">
                <a:solidFill>
                  <a:schemeClr val="tx2"/>
                </a:solidFill>
              </a:rPr>
              <a:t>50 - 100% CZV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dle opatření</a:t>
            </a:r>
          </a:p>
        </p:txBody>
      </p:sp>
      <p:pic>
        <p:nvPicPr>
          <p:cNvPr id="14" name="Obrázek 16">
            <a:extLst>
              <a:ext uri="{FF2B5EF4-FFF2-40B4-BE49-F238E27FC236}">
                <a16:creationId xmlns:a16="http://schemas.microsoft.com/office/drawing/2014/main" id="{9C6463A0-5FBF-4494-B9F1-B0068A4585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06" y="3566135"/>
            <a:ext cx="2354814" cy="2346842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32E54232-533C-4B79-BA99-024646C4F001}"/>
              </a:ext>
            </a:extLst>
          </p:cNvPr>
          <p:cNvSpPr/>
          <p:nvPr/>
        </p:nvSpPr>
        <p:spPr>
          <a:xfrm>
            <a:off x="487020" y="3929968"/>
            <a:ext cx="6839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1.3.6 PODPORA POVODŇOVÉ OPERATIVY, ZVYŠOVÁNÍ POVĚDOMÍ OBYVATEL O POVODŇOVÉM RIZIKU, ZVYŠOVÁNÍ RESILIENCE CITLIVÝCH OBJEKTŮ PŘED POVODNĚMI</a:t>
            </a:r>
            <a:endParaRPr lang="cs-CZ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C182837A-8CCF-4C49-B00F-147255374473}"/>
              </a:ext>
            </a:extLst>
          </p:cNvPr>
          <p:cNvSpPr/>
          <p:nvPr/>
        </p:nvSpPr>
        <p:spPr>
          <a:xfrm>
            <a:off x="-460800" y="4815814"/>
            <a:ext cx="6498077" cy="622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600" b="1" dirty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veřejný sektor</a:t>
            </a:r>
          </a:p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	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 85% CZV dle opatření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BBF3DFC-58D7-4D5C-BFC7-48A8EACDC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190" y="4078355"/>
            <a:ext cx="2033237" cy="18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97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1CFF96-9EC3-7647-B7EE-7E5236EE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Strana </a:t>
            </a:r>
            <a:fld id="{ED849EA6-AEEF-9E42-A9CB-11D1C1A366AE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5A686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rgbClr val="5A686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2B79E5D7-A150-434E-B111-814AB4A6D0AF}"/>
              </a:ext>
            </a:extLst>
          </p:cNvPr>
          <p:cNvSpPr txBox="1">
            <a:spLocks/>
          </p:cNvSpPr>
          <p:nvPr/>
        </p:nvSpPr>
        <p:spPr>
          <a:xfrm>
            <a:off x="7840709" y="1016290"/>
            <a:ext cx="4167391" cy="4785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1400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BFCB54B-3F6F-435F-9ADF-3D3711EF0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44" y="293922"/>
            <a:ext cx="694955" cy="680773"/>
          </a:xfrm>
          <a:prstGeom prst="rect">
            <a:avLst/>
          </a:prstGeom>
        </p:spPr>
      </p:pic>
      <p:sp>
        <p:nvSpPr>
          <p:cNvPr id="13" name="Nadpis 3">
            <a:extLst>
              <a:ext uri="{FF2B5EF4-FFF2-40B4-BE49-F238E27FC236}">
                <a16:creationId xmlns:a16="http://schemas.microsoft.com/office/drawing/2014/main" id="{B97EDFA3-ADCB-43AA-8D17-DB43C9055E5F}"/>
              </a:ext>
            </a:extLst>
          </p:cNvPr>
          <p:cNvSpPr txBox="1">
            <a:spLocks/>
          </p:cNvSpPr>
          <p:nvPr/>
        </p:nvSpPr>
        <p:spPr>
          <a:xfrm>
            <a:off x="1394755" y="429449"/>
            <a:ext cx="8529649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400" dirty="0" err="1"/>
              <a:t>Sc</a:t>
            </a:r>
            <a:r>
              <a:rPr lang="cs-CZ" sz="2400" dirty="0"/>
              <a:t> 1.6 BIODIVERZITA V OPŽP 2021-2027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47342A7-6631-4933-8B29-271B11427F56}"/>
              </a:ext>
            </a:extLst>
          </p:cNvPr>
          <p:cNvSpPr/>
          <p:nvPr/>
        </p:nvSpPr>
        <p:spPr>
          <a:xfrm>
            <a:off x="5068800" y="881543"/>
            <a:ext cx="67673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44" lvl="2">
              <a:spcAft>
                <a:spcPts val="1200"/>
              </a:spcAft>
              <a:defRPr/>
            </a:pP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1.6.1 PODPORA PŘÍRODNÍCH STANOVIŠŤ A DRUHŮ A PÉČE O NEJCENNĚJŠÍ ČÁSTI PŘÍRODY A KRAJINY: </a:t>
            </a:r>
          </a:p>
          <a:p>
            <a:pPr marL="538163" lvl="2" algn="just">
              <a:spcAft>
                <a:spcPts val="600"/>
              </a:spcAft>
              <a:defRPr/>
            </a:pP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</a:rPr>
              <a:t>1.6.1.1 Obnova a péče o přírodní stanoviště a druhy – např.: </a:t>
            </a:r>
            <a:r>
              <a:rPr lang="cs-CZ" sz="1400" dirty="0"/>
              <a:t>Péče o vodní a mokřadní biotopy vázané na tůně, rašeliniště, prameniště, vodní toky,…</a:t>
            </a:r>
          </a:p>
          <a:p>
            <a:pPr marL="1038225" lvl="3">
              <a:spcAft>
                <a:spcPts val="600"/>
              </a:spcAft>
              <a:defRPr/>
            </a:pPr>
            <a:r>
              <a:rPr lang="cs-CZ" sz="1400" dirty="0"/>
              <a:t>Míra podpory pro projekty výstavba a komplexní (zásadní) rekonstrukce malých vodních nádrží, odbahnění vodních nádrží v biocentru ÚSES – 70 %</a:t>
            </a:r>
          </a:p>
          <a:p>
            <a:pPr marL="1038225" lvl="3">
              <a:spcAft>
                <a:spcPts val="600"/>
              </a:spcAft>
              <a:defRPr/>
            </a:pPr>
            <a:r>
              <a:rPr lang="cs-CZ" sz="1400" dirty="0"/>
              <a:t>Bonifikace míry podpory pro projekty péče o vodní a mokřadní biotopy vázané na tůně, rašeliniště, prameniště, vodní toky a jejich nivy (revitalizace a </a:t>
            </a:r>
            <a:r>
              <a:rPr lang="cs-CZ" sz="1400" dirty="0" err="1"/>
              <a:t>renaturace</a:t>
            </a:r>
            <a:r>
              <a:rPr lang="cs-CZ" sz="1400" dirty="0"/>
              <a:t>) a další mokřady s výjimkou MVN – 100 %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119F3E-380E-4BE6-8E11-F931628DD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2" y="1067848"/>
            <a:ext cx="5043097" cy="305958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FFD5225-E248-49E7-8619-A250EABFD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60" y="3559199"/>
            <a:ext cx="5476990" cy="2706139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5804EF5A-EF36-4EA5-8D3A-7930EF0FA63A}"/>
              </a:ext>
            </a:extLst>
          </p:cNvPr>
          <p:cNvSpPr/>
          <p:nvPr/>
        </p:nvSpPr>
        <p:spPr>
          <a:xfrm>
            <a:off x="-154144" y="4115334"/>
            <a:ext cx="62446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Aft>
                <a:spcPts val="600"/>
              </a:spcAft>
            </a:pP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</a:rPr>
              <a:t>1.6.1.2 Péče o chránění území </a:t>
            </a:r>
            <a:r>
              <a:rPr lang="cs-CZ" sz="1400" dirty="0"/>
              <a:t>např.: péče o vodní a mokřadní biotopy vázané na tůně, rašeliniště, prameniště, vodní toky a jejich nivy (revitalizace a </a:t>
            </a:r>
            <a:r>
              <a:rPr lang="cs-CZ" sz="1400" dirty="0" err="1"/>
              <a:t>renaturace</a:t>
            </a:r>
            <a:r>
              <a:rPr lang="cs-CZ" sz="1400" dirty="0"/>
              <a:t>), MVN (které neslouží k chovu ryb a vodní drůbeže nebo slouží jenom k takovému chovu ryb, který neoslabí její ekologické funkce) a další mokřady</a:t>
            </a:r>
          </a:p>
          <a:p>
            <a:pPr marL="1038225" lvl="3" algn="just">
              <a:spcAft>
                <a:spcPts val="600"/>
              </a:spcAft>
              <a:defRPr/>
            </a:pPr>
            <a:r>
              <a:rPr lang="cs-CZ" sz="1400" dirty="0"/>
              <a:t>Míra podpory: 90 %  </a:t>
            </a:r>
          </a:p>
          <a:p>
            <a:pPr marL="1038225" lvl="3" algn="just">
              <a:spcAft>
                <a:spcPts val="600"/>
              </a:spcAft>
              <a:defRPr/>
            </a:pPr>
            <a:r>
              <a:rPr lang="cs-CZ" sz="1400" dirty="0"/>
              <a:t>Míra podpory (% CZV) pro projekty výstavba a komplexní (zásadní) rekonstrukce malých vodních nádrží, odbahnění vodních nádrží v CHÚ 85 %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D7A011B-52AD-4F31-B771-4ADAB974690B}"/>
              </a:ext>
            </a:extLst>
          </p:cNvPr>
          <p:cNvSpPr txBox="1"/>
          <p:nvPr/>
        </p:nvSpPr>
        <p:spPr>
          <a:xfrm>
            <a:off x="7840709" y="6413158"/>
            <a:ext cx="435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Biotop slepého ramene řeky Lužnice</a:t>
            </a:r>
          </a:p>
        </p:txBody>
      </p:sp>
    </p:spTree>
    <p:extLst>
      <p:ext uri="{BB962C8B-B14F-4D97-AF65-F5344CB8AC3E}">
        <p14:creationId xmlns:p14="http://schemas.microsoft.com/office/powerpoint/2010/main" val="244232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A6BBA7-4E47-4DA5-9867-712435D5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ED849EA6-AEEF-9E42-A9CB-11D1C1A366AE}" type="slidenum">
              <a:rPr lang="cs-CZ" smtClean="0"/>
              <a:t>9</a:t>
            </a:fld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A0BEB7-2AE5-493B-8B70-E974D90174FD}"/>
              </a:ext>
            </a:extLst>
          </p:cNvPr>
          <p:cNvSpPr txBox="1">
            <a:spLocks/>
          </p:cNvSpPr>
          <p:nvPr/>
        </p:nvSpPr>
        <p:spPr>
          <a:xfrm>
            <a:off x="842704" y="1184542"/>
            <a:ext cx="11280067" cy="55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AFA58E-597A-415C-8CF8-EA7D725BA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2" y="425373"/>
            <a:ext cx="694955" cy="6807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565CEDA-FA6B-447E-9C38-E60732CECB19}"/>
              </a:ext>
            </a:extLst>
          </p:cNvPr>
          <p:cNvSpPr txBox="1"/>
          <p:nvPr/>
        </p:nvSpPr>
        <p:spPr>
          <a:xfrm>
            <a:off x="5003939" y="1829391"/>
            <a:ext cx="70687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Mezi podporované typy projektů a aktivit patří:</a:t>
            </a:r>
          </a:p>
          <a:p>
            <a:r>
              <a:rPr lang="cs-CZ" sz="1400" b="1" dirty="0">
                <a:solidFill>
                  <a:schemeClr val="accent6">
                    <a:lumMod val="50000"/>
                  </a:schemeClr>
                </a:solidFill>
              </a:rPr>
              <a:t>Zprůchodnění migračních překážek pro vodní živočichy</a:t>
            </a:r>
          </a:p>
          <a:p>
            <a:pPr marL="457189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400" u="sng" dirty="0"/>
              <a:t>V rámci projektu může být řešeno na všech vodních tocích ČR: </a:t>
            </a:r>
          </a:p>
          <a:p>
            <a:pPr lvl="1">
              <a:lnSpc>
                <a:spcPct val="100000"/>
              </a:lnSpc>
            </a:pPr>
            <a:r>
              <a:rPr lang="cs-CZ" sz="1400" dirty="0"/>
              <a:t>Odstranění či eliminace migrační překážky</a:t>
            </a:r>
          </a:p>
          <a:p>
            <a:pPr marL="457189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400" u="sng" dirty="0"/>
              <a:t>V rámci Koncepce zprůchodnění říční sítě či příslušných plánů dílčích povodí:  </a:t>
            </a:r>
          </a:p>
          <a:p>
            <a:pPr lvl="1">
              <a:lnSpc>
                <a:spcPct val="100000"/>
              </a:lnSpc>
            </a:pPr>
            <a:r>
              <a:rPr lang="cs-CZ" sz="1400" dirty="0"/>
              <a:t>Zprůchodnění migrační překážky na vodním toku pomocí rybího přechodu</a:t>
            </a:r>
          </a:p>
          <a:p>
            <a:pPr lvl="1">
              <a:lnSpc>
                <a:spcPct val="100000"/>
              </a:lnSpc>
            </a:pPr>
            <a:r>
              <a:rPr lang="cs-CZ" sz="1400" dirty="0"/>
              <a:t>Opatření podporující </a:t>
            </a:r>
            <a:r>
              <a:rPr lang="cs-CZ" sz="1400" dirty="0" err="1"/>
              <a:t>poproudovou</a:t>
            </a:r>
            <a:r>
              <a:rPr lang="cs-CZ" sz="1400" dirty="0"/>
              <a:t> migraci</a:t>
            </a:r>
          </a:p>
          <a:p>
            <a:pPr lvl="1">
              <a:lnSpc>
                <a:spcPct val="100000"/>
              </a:lnSpc>
            </a:pPr>
            <a:r>
              <a:rPr lang="cs-CZ" sz="1400" dirty="0"/>
              <a:t>Zvýšení účinnosti </a:t>
            </a:r>
            <a:r>
              <a:rPr lang="cs-CZ" sz="1400" dirty="0" err="1"/>
              <a:t>stávajích</a:t>
            </a:r>
            <a:r>
              <a:rPr lang="cs-CZ" sz="1400" dirty="0"/>
              <a:t> rybích přechodů </a:t>
            </a:r>
          </a:p>
          <a:p>
            <a:pPr lvl="1">
              <a:lnSpc>
                <a:spcPct val="100000"/>
              </a:lnSpc>
            </a:pPr>
            <a:r>
              <a:rPr lang="cs-CZ" sz="1400" dirty="0"/>
              <a:t>Omezování úmrtnosti vodních živočichů </a:t>
            </a:r>
          </a:p>
          <a:p>
            <a:pPr marL="457189" lvl="1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7F6BBE2-8E85-4E31-81A2-B1178BD60DA3}"/>
              </a:ext>
            </a:extLst>
          </p:cNvPr>
          <p:cNvSpPr/>
          <p:nvPr/>
        </p:nvSpPr>
        <p:spPr>
          <a:xfrm>
            <a:off x="987960" y="4342754"/>
            <a:ext cx="3785518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Příjemci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veřejný i soukromý sektor</a:t>
            </a:r>
          </a:p>
          <a:p>
            <a:pPr>
              <a:lnSpc>
                <a:spcPct val="120000"/>
              </a:lnSpc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Výše podpory: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</a:rPr>
              <a:t>70 -100 % CZV</a:t>
            </a:r>
          </a:p>
          <a:p>
            <a:endParaRPr lang="cs-CZ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" name="Obrázek 2">
            <a:extLst>
              <a:ext uri="{FF2B5EF4-FFF2-40B4-BE49-F238E27FC236}">
                <a16:creationId xmlns:a16="http://schemas.microsoft.com/office/drawing/2014/main" id="{9BEB0AC4-A13C-4302-A865-1DA575F9A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82" y="1411349"/>
            <a:ext cx="4351696" cy="2541131"/>
          </a:xfrm>
          <a:prstGeom prst="rect">
            <a:avLst/>
          </a:prstGeom>
        </p:spPr>
      </p:pic>
      <p:pic>
        <p:nvPicPr>
          <p:cNvPr id="12" name="Obrázek 10">
            <a:extLst>
              <a:ext uri="{FF2B5EF4-FFF2-40B4-BE49-F238E27FC236}">
                <a16:creationId xmlns:a16="http://schemas.microsoft.com/office/drawing/2014/main" id="{E4526A04-29A6-4D31-B88D-D67D1E0D84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2" y="4476112"/>
            <a:ext cx="505664" cy="5056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2A1C65D-1BA9-4FF6-919A-1E5B99FD3627}"/>
              </a:ext>
            </a:extLst>
          </p:cNvPr>
          <p:cNvSpPr txBox="1"/>
          <p:nvPr/>
        </p:nvSpPr>
        <p:spPr>
          <a:xfrm>
            <a:off x="289188" y="5136076"/>
            <a:ext cx="4616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6">
                    <a:lumMod val="50000"/>
                  </a:schemeClr>
                </a:solidFill>
              </a:rPr>
              <a:t>S ohledem na naplněnost alokace podanými projekty v rámci 31. výzvy není aktuálně plánované vyhlášení dalších výzev. 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CEEB949-3ED7-42AC-BACA-5E07EC878B0F}"/>
              </a:ext>
            </a:extLst>
          </p:cNvPr>
          <p:cNvSpPr/>
          <p:nvPr/>
        </p:nvSpPr>
        <p:spPr>
          <a:xfrm>
            <a:off x="5003939" y="1377188"/>
            <a:ext cx="710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1.6.2 ZPRŮCHODNĚNÍ MIGRAČNÍCH PŘEKÁŽEK PRO ŽIVOČICHY</a:t>
            </a:r>
          </a:p>
        </p:txBody>
      </p:sp>
      <p:sp>
        <p:nvSpPr>
          <p:cNvPr id="14" name="Nadpis 3">
            <a:extLst>
              <a:ext uri="{FF2B5EF4-FFF2-40B4-BE49-F238E27FC236}">
                <a16:creationId xmlns:a16="http://schemas.microsoft.com/office/drawing/2014/main" id="{3D7A840B-BAB5-479A-87BD-0AD8E97D52A9}"/>
              </a:ext>
            </a:extLst>
          </p:cNvPr>
          <p:cNvSpPr txBox="1">
            <a:spLocks/>
          </p:cNvSpPr>
          <p:nvPr/>
        </p:nvSpPr>
        <p:spPr>
          <a:xfrm>
            <a:off x="1405835" y="538953"/>
            <a:ext cx="8529649" cy="7694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400" dirty="0" err="1"/>
              <a:t>Sc</a:t>
            </a:r>
            <a:r>
              <a:rPr lang="cs-CZ" sz="2400" dirty="0"/>
              <a:t> 1.6 BIODIVERZITA V OPŽP 2021-2027 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AF88689-0D22-4628-A54A-BEE3DC20B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86" y="4161212"/>
            <a:ext cx="2915927" cy="207951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28903FF-8DAB-4F6F-B84C-05D5965EA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12" y="4133827"/>
            <a:ext cx="3294744" cy="21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00673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OPŽP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D05B37"/>
      </a:accent1>
      <a:accent2>
        <a:srgbClr val="E4A427"/>
      </a:accent2>
      <a:accent3>
        <a:srgbClr val="0062AB"/>
      </a:accent3>
      <a:accent4>
        <a:srgbClr val="1DC1BC"/>
      </a:accent4>
      <a:accent5>
        <a:srgbClr val="99329C"/>
      </a:accent5>
      <a:accent6>
        <a:srgbClr val="56BD48"/>
      </a:accent6>
      <a:hlink>
        <a:srgbClr val="0062AB"/>
      </a:hlink>
      <a:folHlink>
        <a:srgbClr val="99329C"/>
      </a:folHlink>
    </a:clrScheme>
    <a:fontScheme name="ModF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4364</TotalTime>
  <Words>4316</Words>
  <Application>Microsoft Office PowerPoint</Application>
  <PresentationFormat>Širokoúhlá obrazovka</PresentationFormat>
  <Paragraphs>494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7" baseType="lpstr">
      <vt:lpstr>Arial</vt:lpstr>
      <vt:lpstr>Calibri</vt:lpstr>
      <vt:lpstr>Gill Sans</vt:lpstr>
      <vt:lpstr>JohnSans Text Pro</vt:lpstr>
      <vt:lpstr>Roboto</vt:lpstr>
      <vt:lpstr>Segoe UI</vt:lpstr>
      <vt:lpstr>Segoe UI Emoji</vt:lpstr>
      <vt:lpstr>Segoe UI Semibold</vt:lpstr>
      <vt:lpstr>ヒラギノ角ゴ ProN W3</vt:lpstr>
      <vt:lpstr>1_Motiv Office</vt:lpstr>
      <vt:lpstr>KONFERENCE VODNÍ TOKY 2023   Operační program Životní prostředí  Národní plán obnovy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 1.3 KLIMA-VODA V OPŽP 2021-2027 </vt:lpstr>
      <vt:lpstr>Prezentace aplikace PowerPoint</vt:lpstr>
      <vt:lpstr>Prezentace aplikace PowerPoint</vt:lpstr>
      <vt:lpstr>VYBRANÉ stavy Výzev v OPŽP 2021-2027</vt:lpstr>
      <vt:lpstr>Projekty PODNIKU POVODÍ v OPŽP 2021-2027</vt:lpstr>
      <vt:lpstr> AKTUÁLNĚ VYHLÁŠENÉ VÝZVY OPŽP V OBLASTI SC 1.3  V OPŽP 2021-2027 </vt:lpstr>
      <vt:lpstr> PLÁNOVÉ VÝZVY V ROCE 2024 V OPŽP V OBLASTI SC 1.3</vt:lpstr>
      <vt:lpstr>Prezentace aplikace PowerPoint</vt:lpstr>
      <vt:lpstr>Prezentace aplikace PowerPoint</vt:lpstr>
      <vt:lpstr>Prezentace aplikace PowerPoint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OPŽP 2021 - 2027</dc:title>
  <dc:creator>Miloš Cimbulka</dc:creator>
  <cp:lastModifiedBy>Eva Mikulcova</cp:lastModifiedBy>
  <cp:revision>129</cp:revision>
  <cp:lastPrinted>2023-11-20T07:45:45Z</cp:lastPrinted>
  <dcterms:created xsi:type="dcterms:W3CDTF">2022-03-16T14:47:34Z</dcterms:created>
  <dcterms:modified xsi:type="dcterms:W3CDTF">2023-11-21T08:39:22Z</dcterms:modified>
</cp:coreProperties>
</file>