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82" r:id="rId4"/>
    <p:sldId id="281" r:id="rId5"/>
    <p:sldId id="283" r:id="rId6"/>
    <p:sldId id="286" r:id="rId7"/>
    <p:sldId id="284" r:id="rId8"/>
    <p:sldId id="285" r:id="rId9"/>
    <p:sldId id="287" r:id="rId10"/>
    <p:sldId id="276" r:id="rId11"/>
  </p:sldIdLst>
  <p:sldSz cx="9144000" cy="5143500" type="screen16x9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6/gbfKJcLFOiNVGD5ONGEjkc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96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68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6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07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2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666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0211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720000" y="1907375"/>
            <a:ext cx="8424000" cy="26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๏"/>
              <a:defRPr sz="185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.havlicek@enviro.gov.s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28911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3810000" y="2375095"/>
            <a:ext cx="5334000" cy="201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17"/>
              <a:buFont typeface="Arial"/>
              <a:buNone/>
            </a:pPr>
            <a:r>
              <a:rPr lang="sk" sz="31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Legislatívna úprava revitalizácií tokov v S</a:t>
            </a:r>
            <a:r>
              <a:rPr lang="sk-SK" sz="31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k" sz="31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ovenskej republike</a:t>
            </a:r>
            <a:br>
              <a:rPr lang="sk" sz="31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" sz="31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sk" sz="31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sk-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man Havlíček, Vladimír Novák</a:t>
            </a:r>
            <a:br>
              <a:rPr lang="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konferencia V</a:t>
            </a:r>
            <a:r>
              <a:rPr lang="sk-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dní toky</a:t>
            </a:r>
            <a:br>
              <a:rPr lang="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k" sz="2000" b="1" dirty="0" smtClean="0">
                <a:solidFill>
                  <a:srgbClr val="38A4AD"/>
                </a:solidFill>
                <a:latin typeface="Calibri"/>
                <a:ea typeface="Calibri"/>
                <a:cs typeface="Calibri"/>
                <a:sym typeface="Calibri"/>
              </a:rPr>
              <a:t>Hradec Králové 21.-22.11.2023</a:t>
            </a:r>
            <a:endParaRPr sz="2000" b="1" dirty="0">
              <a:solidFill>
                <a:srgbClr val="38A4A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10</a:t>
            </a:fld>
            <a:endParaRPr/>
          </a:p>
        </p:txBody>
      </p:sp>
      <p:sp>
        <p:nvSpPr>
          <p:cNvPr id="207" name="Google Shape;207;p21"/>
          <p:cNvSpPr txBox="1"/>
          <p:nvPr/>
        </p:nvSpPr>
        <p:spPr>
          <a:xfrm>
            <a:off x="1788575" y="1411825"/>
            <a:ext cx="6106800" cy="25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k" sz="3600" b="1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Ďakujem </a:t>
            </a:r>
            <a:r>
              <a:rPr lang="sk" sz="3600" b="1" i="0" u="none" strike="noStrike" cap="none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za </a:t>
            </a:r>
            <a:r>
              <a:rPr lang="sk" sz="3600" b="1" i="0" u="none" strike="noStrike" cap="none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pozornosť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sk" sz="3600"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sk-SK" sz="2000" b="1" dirty="0" smtClean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  <a:hlinkClick r:id="rId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sk-SK" sz="2000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  <a:hlinkClick r:id="rId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sk-SK" sz="2000" b="1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r</a:t>
            </a:r>
            <a:r>
              <a:rPr lang="sk" sz="2000" b="1" i="0" u="none" strike="noStrike" cap="none" dirty="0" smtClean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oman.havlicek@enviro.gov.sk</a:t>
            </a:r>
            <a:endParaRPr lang="sk" sz="2000" b="1" dirty="0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SzPts val="3600"/>
            </a:pPr>
            <a:r>
              <a:rPr lang="sk" sz="2000" b="1" dirty="0" smtClean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r>
              <a:rPr lang="sk" sz="2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421 905 942 379</a:t>
            </a:r>
            <a:endParaRPr lang="sk" sz="2000" b="1" i="0" u="none" strike="noStrike" cap="none" dirty="0" smtClean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710700" y="445025"/>
            <a:ext cx="8121600" cy="615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031"/>
              <a:buNone/>
            </a:pPr>
            <a:r>
              <a:rPr lang="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Prečo legidlatívna úprava revitalizácií</a:t>
            </a:r>
            <a:endParaRPr sz="2111" dirty="0">
              <a:solidFill>
                <a:srgbClr val="38A4A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20000" y="1060704"/>
            <a:ext cx="7713300" cy="324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65773">
              <a:buClr>
                <a:srgbClr val="073763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/>
              <a:t>R</a:t>
            </a:r>
            <a:r>
              <a:rPr lang="sk-SK" dirty="0" smtClean="0"/>
              <a:t>evitalizácie </a:t>
            </a:r>
            <a:r>
              <a:rPr lang="sk-SK" dirty="0"/>
              <a:t>tokov </a:t>
            </a:r>
            <a:r>
              <a:rPr lang="sk-SK" dirty="0" smtClean="0"/>
              <a:t>sú medzi </a:t>
            </a:r>
            <a:r>
              <a:rPr lang="sk-SK" dirty="0"/>
              <a:t>opatreniami tretieho Vodného plánu Slovenska </a:t>
            </a:r>
            <a:r>
              <a:rPr lang="sk-SK" dirty="0" smtClean="0"/>
              <a:t>a Koncepcie vodnej politiky (2022). </a:t>
            </a:r>
            <a:endParaRPr lang="sk-SK" dirty="0" smtClean="0"/>
          </a:p>
          <a:p>
            <a:pPr marL="465773">
              <a:buClr>
                <a:srgbClr val="073763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 smtClean="0"/>
              <a:t>Hlavnými </a:t>
            </a:r>
            <a:r>
              <a:rPr lang="sk-SK" dirty="0"/>
              <a:t>zdrojmi financovania revitalizácií v období rokov 2022 – 2027 sú európske štrukturálne a investičné </a:t>
            </a:r>
            <a:r>
              <a:rPr lang="sk-SK" dirty="0" smtClean="0"/>
              <a:t>fondy </a:t>
            </a:r>
            <a:r>
              <a:rPr lang="sk-SK" dirty="0"/>
              <a:t>a Plán obnovy a odolnosti SR. </a:t>
            </a:r>
            <a:endParaRPr lang="sk-SK" dirty="0" smtClean="0"/>
          </a:p>
          <a:p>
            <a:pPr marL="465773">
              <a:buClr>
                <a:srgbClr val="073763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 smtClean="0"/>
              <a:t>Bez zjednodušenia povoľovania revitalizácií</a:t>
            </a:r>
            <a:r>
              <a:rPr lang="sk-SK" dirty="0"/>
              <a:t> </a:t>
            </a:r>
            <a:r>
              <a:rPr lang="sk-SK" dirty="0" smtClean="0"/>
              <a:t>by nebolo možné plnenie míľnikov plánu obnovy a odolnosti.</a:t>
            </a:r>
          </a:p>
          <a:p>
            <a:pPr marL="465773">
              <a:buClr>
                <a:srgbClr val="073763"/>
              </a:buClr>
              <a:buSzPct val="100000"/>
              <a:buFont typeface="Arial" panose="020B0604020202020204" pitchFamily="34" charset="0"/>
              <a:buChar char="•"/>
            </a:pPr>
            <a:r>
              <a:rPr lang="sk-SK" dirty="0" smtClean="0"/>
              <a:t>Novelizácia </a:t>
            </a:r>
            <a:r>
              <a:rPr lang="sk-SK" dirty="0"/>
              <a:t>zákona č. 364/2004 Z. z. o vodách </a:t>
            </a:r>
            <a:r>
              <a:rPr lang="sk-SK" dirty="0" smtClean="0"/>
              <a:t>(„</a:t>
            </a:r>
            <a:r>
              <a:rPr lang="sk-SK" dirty="0"/>
              <a:t>vodný zákon“), </a:t>
            </a:r>
            <a:r>
              <a:rPr lang="sk-SK" dirty="0" smtClean="0"/>
              <a:t>účinná </a:t>
            </a:r>
            <a:r>
              <a:rPr lang="sk-SK" dirty="0"/>
              <a:t>od 1.5.2023. </a:t>
            </a:r>
          </a:p>
          <a:p>
            <a:pPr marL="122873" indent="0">
              <a:buClr>
                <a:srgbClr val="073763"/>
              </a:buClr>
              <a:buSzPct val="100000"/>
              <a:buNone/>
            </a:pPr>
            <a:endParaRPr lang="sk-SK" dirty="0"/>
          </a:p>
          <a:p>
            <a:pPr marL="457200" lvl="0" indent="-33432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Open Sans Light"/>
              <a:buAutoNum type="romanUcPeriod"/>
            </a:pPr>
            <a:endParaRPr lang="sk" sz="1800" dirty="0">
              <a:solidFill>
                <a:srgbClr val="073763"/>
              </a:solidFill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710700" y="445025"/>
            <a:ext cx="8121600" cy="5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SzPct val="112031"/>
            </a:pP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Definícia </a:t>
            </a:r>
            <a:r>
              <a:rPr lang="sk-SK" sz="2777" b="1" dirty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a cieľ </a:t>
            </a: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revitalizácie</a:t>
            </a:r>
            <a:endParaRPr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20000" y="1076379"/>
            <a:ext cx="7713300" cy="358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14300" indent="0">
              <a:buNone/>
            </a:pPr>
            <a:r>
              <a:rPr lang="sk-SK" dirty="0" smtClean="0"/>
              <a:t>Revitalizácia </a:t>
            </a:r>
            <a:r>
              <a:rPr lang="sk-SK" dirty="0"/>
              <a:t>vodného </a:t>
            </a:r>
            <a:r>
              <a:rPr lang="sk-SK" dirty="0" smtClean="0"/>
              <a:t>toku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 smtClean="0"/>
              <a:t>súbor </a:t>
            </a:r>
            <a:r>
              <a:rPr lang="sk-SK" b="1" dirty="0"/>
              <a:t>prírode blízkych opatrení </a:t>
            </a:r>
            <a:r>
              <a:rPr lang="sk-SK" dirty="0"/>
              <a:t>vykonávaných za účelom úplného alebo čiastočného </a:t>
            </a:r>
            <a:r>
              <a:rPr lang="sk-SK" b="1" dirty="0"/>
              <a:t>odstránenia nežiadúcich dôsledkov úpravy </a:t>
            </a:r>
            <a:r>
              <a:rPr lang="sk-SK" dirty="0"/>
              <a:t>vodného </a:t>
            </a:r>
            <a:r>
              <a:rPr lang="sk-SK" dirty="0" smtClean="0"/>
              <a:t>toku“ </a:t>
            </a:r>
            <a:r>
              <a:rPr lang="sk-SK" dirty="0"/>
              <a:t>(§2, písm. </a:t>
            </a:r>
            <a:r>
              <a:rPr lang="sk-SK" dirty="0" err="1"/>
              <a:t>ay</a:t>
            </a:r>
            <a:r>
              <a:rPr lang="sk-SK" dirty="0"/>
              <a:t>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prírode </a:t>
            </a:r>
            <a:r>
              <a:rPr lang="sk-SK" dirty="0"/>
              <a:t>blízke opatrenia sú všetky opatrenia, ktoré sa realizujú na upravených vodných tokoch </a:t>
            </a:r>
            <a:r>
              <a:rPr lang="sk-SK" b="1" dirty="0"/>
              <a:t>s cieľom dosiahnutia ich dobrého ekologického </a:t>
            </a:r>
            <a:r>
              <a:rPr lang="sk-SK" b="1" dirty="0" smtClean="0"/>
              <a:t>stavu</a:t>
            </a:r>
            <a:r>
              <a:rPr lang="sk-SK" dirty="0" smtClean="0"/>
              <a:t>“(§</a:t>
            </a:r>
            <a:r>
              <a:rPr lang="sk-SK" dirty="0"/>
              <a:t>2, písm. </a:t>
            </a:r>
            <a:r>
              <a:rPr lang="sk-SK" dirty="0" err="1"/>
              <a:t>az</a:t>
            </a:r>
            <a:r>
              <a:rPr lang="sk-SK" dirty="0" smtClean="0"/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cieľom je </a:t>
            </a:r>
            <a:r>
              <a:rPr lang="sk-SK" b="1" dirty="0"/>
              <a:t>zlepšenie ekologického stavu </a:t>
            </a:r>
            <a:r>
              <a:rPr lang="sk-SK" dirty="0"/>
              <a:t>vodných tokov </a:t>
            </a:r>
            <a:r>
              <a:rPr lang="sk-SK" b="1" dirty="0"/>
              <a:t>prostredníctvom podpory prirodzených procesov</a:t>
            </a:r>
            <a:r>
              <a:rPr lang="sk-SK" dirty="0"/>
              <a:t>, ktoré vedú k obnove a zachovaniu biodiverzity riečneho ekosystému alebo k adaptácii na zmenu klímy (§ 46 ods.1</a:t>
            </a:r>
            <a:r>
              <a:rPr lang="sk-SK" dirty="0" smtClean="0"/>
              <a:t>). </a:t>
            </a:r>
          </a:p>
          <a:p>
            <a:pPr marL="122873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None/>
            </a:pPr>
            <a:endParaRPr lang="sk" sz="1800" dirty="0">
              <a:solidFill>
                <a:srgbClr val="073763"/>
              </a:solidFill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84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710700" y="445025"/>
            <a:ext cx="8121600" cy="5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SzPct val="112031"/>
            </a:pP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Uskutočňovanie revitalizácie</a:t>
            </a:r>
            <a:endParaRPr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20000" y="909174"/>
            <a:ext cx="7713300" cy="40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zodpovedný je správca toku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</a:t>
            </a:r>
            <a:endParaRPr lang="sk-SK" sz="1800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uskutočňovať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revitalizáciu môžu so súhlasom správcu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aj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iné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osoby,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revitalizácia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činnosť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vo verejnom záujme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ak o tom rozhodne vláda,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môže byť významnou investíciou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čo znamená, že nehnuteľnosti potrebné pre uskutočnenie revitalizácie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 možné vyvlastniť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 </a:t>
            </a:r>
            <a:endParaRPr lang="sk-SK" sz="1800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Postup: štúdia revitalizácie - projektová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dokumentácia (§46). 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 revitalizáciou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nezriaďuje nová vodná stavba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postačuje na uskutočnenie revitalizácie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ohlásenie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orgánu štátnej vodnej správy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.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 revitalizáciou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zriaďuje nová vodná stavba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je na jej uskutočnenie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potrebné stavebné povolenie</a:t>
            </a:r>
            <a:endParaRPr lang="sk-SK" sz="1800" b="1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122873" indent="0">
              <a:buClr>
                <a:srgbClr val="073763"/>
              </a:buClr>
              <a:buSzPct val="100000"/>
              <a:buNone/>
            </a:pPr>
            <a:endParaRPr lang="sk-SK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122873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None/>
            </a:pPr>
            <a:endParaRPr lang="sk" sz="1800" dirty="0">
              <a:solidFill>
                <a:srgbClr val="07376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54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710700" y="445025"/>
            <a:ext cx="8121600" cy="5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SzPct val="112031"/>
            </a:pP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Uskutočňovanie revitalizácie</a:t>
            </a:r>
            <a:endParaRPr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20000" y="909174"/>
            <a:ext cx="7713300" cy="40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114300" indent="0">
              <a:buSzPct val="97000"/>
              <a:buNone/>
            </a:pP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hlásenie revitalizácie: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analogické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náležitosti ako žiadosť o vydanie stavebného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povolenia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sk-SK" sz="1800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>
              <a:buFont typeface="Arial" panose="020B0604020202020204" pitchFamily="34" charset="0"/>
              <a:buChar char="-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doklad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preukazujúci majetkovoprávne usporiadanie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pozemkov,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projektová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dokumentácia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(DSP),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súhlasné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stanoviská organizácie ochrany prírody, ministerstva dopravy (ak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 tok vodnou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cestou) a Výskumného ústavu vodného hospodárstva, ktorý je poverený vydávať stanoviská podľa čl. 4.7 Rámcovej smernice o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vodách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sk-SK" sz="1800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lvl="1">
              <a:buFont typeface="Arial" panose="020B0604020202020204" pitchFamily="34" charset="0"/>
              <a:buChar char="-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revitalizáciu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neuskutočňuje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správca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toku,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aj súhlasné stanovisko správcu,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ohlásenie </a:t>
            </a:r>
            <a:r>
              <a:rPr lang="sk-SK" sz="1800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nespĺňa podmienky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orgán štátnej vodnej správy určí, že revitalizáciu ohlásenú stavebnú úpravu možno uskutočniť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len na základe povolenia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(§26a). </a:t>
            </a:r>
          </a:p>
          <a:p>
            <a:pPr marL="122873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None/>
            </a:pPr>
            <a:endParaRPr lang="sk" sz="1800" dirty="0">
              <a:solidFill>
                <a:srgbClr val="07376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13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710700" y="445025"/>
            <a:ext cx="8121600" cy="5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SzPct val="112031"/>
            </a:pP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EIA a súlad s rámcovou </a:t>
            </a:r>
            <a:r>
              <a:rPr lang="sk-SK" sz="2777" b="1" dirty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smernicou o </a:t>
            </a: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vodách</a:t>
            </a:r>
            <a:endParaRPr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20000" y="909174"/>
            <a:ext cx="7713300" cy="40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>
              <a:buSzPct val="97000"/>
              <a:buFont typeface="Arial" panose="020B0604020202020204" pitchFamily="34" charset="0"/>
              <a:buChar char="•"/>
            </a:pPr>
            <a:r>
              <a:rPr lang="sk-SK" dirty="0" smtClean="0"/>
              <a:t>Úprava umožňuje uskutočniť </a:t>
            </a:r>
            <a:r>
              <a:rPr lang="sk-SK" dirty="0"/>
              <a:t>revitalizáciu </a:t>
            </a:r>
            <a:r>
              <a:rPr lang="sk-SK" b="1" dirty="0" smtClean="0"/>
              <a:t>bez</a:t>
            </a:r>
            <a:r>
              <a:rPr lang="sk-SK" dirty="0" smtClean="0"/>
              <a:t> </a:t>
            </a:r>
            <a:r>
              <a:rPr lang="sk-SK" dirty="0"/>
              <a:t>formálneho </a:t>
            </a:r>
            <a:r>
              <a:rPr lang="sk-SK" b="1" dirty="0"/>
              <a:t>posúdenia vplyvov na životné prostredie </a:t>
            </a:r>
            <a:r>
              <a:rPr lang="sk-SK" dirty="0"/>
              <a:t>podľa zákona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č</a:t>
            </a:r>
            <a:r>
              <a:rPr lang="sk-SK" dirty="0"/>
              <a:t>. 24/2006 Z. z. o posudzovaní vplyvov na životné prostredie </a:t>
            </a:r>
            <a:r>
              <a:rPr lang="sk-SK" dirty="0" smtClean="0"/>
              <a:t>a aj </a:t>
            </a:r>
            <a:r>
              <a:rPr lang="sk-SK" b="1" dirty="0"/>
              <a:t>bez</a:t>
            </a:r>
            <a:r>
              <a:rPr lang="sk-SK" dirty="0"/>
              <a:t> </a:t>
            </a:r>
            <a:r>
              <a:rPr lang="sk-SK" b="1" dirty="0"/>
              <a:t>posúdenia potreby výnimky </a:t>
            </a:r>
            <a:r>
              <a:rPr lang="sk-SK" dirty="0"/>
              <a:t>z environmentálnych cieľov podľa článku 4.7 </a:t>
            </a:r>
            <a:r>
              <a:rPr lang="sk-SK" dirty="0" smtClean="0"/>
              <a:t>Rámcovej smernice </a:t>
            </a:r>
            <a:r>
              <a:rPr lang="sk-SK" dirty="0"/>
              <a:t>o </a:t>
            </a:r>
            <a:r>
              <a:rPr lang="sk-SK" dirty="0" smtClean="0"/>
              <a:t>vodách. </a:t>
            </a:r>
          </a:p>
          <a:p>
            <a:pPr>
              <a:buSzPct val="97000"/>
              <a:buFont typeface="Arial" panose="020B0604020202020204" pitchFamily="34" charset="0"/>
              <a:buChar char="•"/>
            </a:pPr>
            <a:r>
              <a:rPr lang="sk-SK" dirty="0" smtClean="0"/>
              <a:t>Definícia </a:t>
            </a:r>
            <a:r>
              <a:rPr lang="sk-SK" dirty="0"/>
              <a:t>revitalizácie, jej cieľov a podmienky jej ohlásenia by spolu</a:t>
            </a:r>
            <a:r>
              <a:rPr lang="sk-SK" b="1" dirty="0"/>
              <a:t> mali byť dostatočnou zárukou toho, že revitalizácia uskutočňovaná na základe ohlásenia bude prispievať k dosahovaniu environmentálnych cieľov </a:t>
            </a:r>
            <a:r>
              <a:rPr lang="sk-SK" dirty="0"/>
              <a:t>definovaných vo vodnom zákone, ktorým sa implementovala aj rámcová smernica o </a:t>
            </a:r>
            <a:r>
              <a:rPr lang="sk-SK" dirty="0" smtClean="0"/>
              <a:t>vodách.</a:t>
            </a:r>
          </a:p>
          <a:p>
            <a:pPr marL="122873" indent="0">
              <a:buClr>
                <a:srgbClr val="073763"/>
              </a:buClr>
              <a:buSzPct val="100000"/>
              <a:buNone/>
            </a:pPr>
            <a:endParaRPr lang="sk-SK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122873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None/>
            </a:pPr>
            <a:endParaRPr lang="sk" sz="1800" dirty="0">
              <a:solidFill>
                <a:srgbClr val="07376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4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639158" y="497276"/>
            <a:ext cx="8121600" cy="5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SzPct val="112031"/>
            </a:pP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Vodné </a:t>
            </a:r>
            <a:r>
              <a:rPr lang="sk-SK" sz="2777" b="1" dirty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stavby, ktoré neplnia svoju </a:t>
            </a: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funkciu</a:t>
            </a:r>
            <a:endParaRPr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20000" y="1"/>
            <a:ext cx="7713300" cy="492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14300" indent="0">
              <a:buSzPct val="97000"/>
              <a:buNone/>
            </a:pPr>
            <a:r>
              <a:rPr lang="sk-SK" sz="1700" dirty="0" smtClean="0"/>
              <a:t>Zmeny zákona, </a:t>
            </a:r>
            <a:r>
              <a:rPr lang="sk-SK" sz="1700" dirty="0"/>
              <a:t>ktoré </a:t>
            </a:r>
            <a:r>
              <a:rPr lang="sk-SK" sz="1700" dirty="0" smtClean="0"/>
              <a:t>zjednodušujú </a:t>
            </a:r>
            <a:r>
              <a:rPr lang="sk-SK" sz="1700" dirty="0"/>
              <a:t>uskutočnenie </a:t>
            </a:r>
            <a:r>
              <a:rPr lang="sk-SK" sz="1700" dirty="0" smtClean="0"/>
              <a:t>opatrení na podporu </a:t>
            </a:r>
            <a:r>
              <a:rPr lang="sk-SK" sz="1700" dirty="0"/>
              <a:t>prírodných procesov v </a:t>
            </a:r>
            <a:r>
              <a:rPr lang="sk-SK" sz="1700" dirty="0" smtClean="0"/>
              <a:t>tokoch </a:t>
            </a:r>
            <a:r>
              <a:rPr lang="sk-SK" sz="1700" dirty="0"/>
              <a:t>s cieľom </a:t>
            </a:r>
            <a:r>
              <a:rPr lang="sk-SK" sz="1700" dirty="0" smtClean="0"/>
              <a:t>obnovy prirodzeného </a:t>
            </a:r>
            <a:r>
              <a:rPr lang="sk-SK" sz="1700" dirty="0"/>
              <a:t>koryta </a:t>
            </a:r>
            <a:r>
              <a:rPr lang="sk-SK" sz="1700" dirty="0" smtClean="0"/>
              <a:t>toku </a:t>
            </a:r>
          </a:p>
          <a:p>
            <a:pPr marL="114300" indent="0">
              <a:buSzPct val="97000"/>
              <a:buNone/>
            </a:pPr>
            <a:endParaRPr lang="sk-SK" sz="1700" dirty="0" smtClean="0"/>
          </a:p>
          <a:p>
            <a:pPr marL="114300" indent="0">
              <a:buSzPct val="97000"/>
              <a:buNone/>
            </a:pPr>
            <a:r>
              <a:rPr lang="sk-SK" sz="1700" dirty="0" smtClean="0"/>
              <a:t>Na </a:t>
            </a:r>
            <a:r>
              <a:rPr lang="sk-SK" sz="1700" dirty="0"/>
              <a:t>odstránenie alebo zmenu vodnej stavby, ktorá už neplní svoju funkciu, </a:t>
            </a:r>
            <a:r>
              <a:rPr lang="sk-SK" sz="1700" b="1" dirty="0"/>
              <a:t>na účely úpravy, zmeny alebo zriadenia koryta vodného </a:t>
            </a:r>
            <a:r>
              <a:rPr lang="sk-SK" sz="1700" b="1" dirty="0" smtClean="0"/>
              <a:t>toku </a:t>
            </a:r>
            <a:r>
              <a:rPr lang="sk-SK" sz="1700" dirty="0"/>
              <a:t>postačuje ohlásenie </a:t>
            </a:r>
            <a:r>
              <a:rPr lang="sk-SK" sz="1700" dirty="0" smtClean="0"/>
              <a:t>vlastníka, 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ok nie je vodnou cestou, 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rílohou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ohlásenia je súhlasné záväzné stanovisko 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správcu,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odná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stavba neplní svoju 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funkciu: ak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najmä </a:t>
            </a:r>
            <a:r>
              <a:rPr lang="sk-SK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neplní žiaden z účelov, na ktorý bola zriadená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alebo </a:t>
            </a:r>
            <a:r>
              <a:rPr lang="sk-SK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 ktorý bolo vydané povolenie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 osobitné užívanie vôd, a </a:t>
            </a:r>
            <a:r>
              <a:rPr lang="sk-SK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neplní ani funkciu súvisiacu s ochranou pred povodňami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alebo ak </a:t>
            </a:r>
            <a:r>
              <a:rPr lang="sk-SK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zaniklo povolenie na osobitné užívanie </a:t>
            </a:r>
            <a:r>
              <a:rPr lang="sk-SK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vôd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nesmie </a:t>
            </a:r>
            <a:r>
              <a:rPr lang="sk-SK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nastať významné zhoršenie ekologických funkcií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vodného toku, výrazné zhoršenie ekologického stavu </a:t>
            </a:r>
            <a:r>
              <a:rPr lang="sk-SK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ani zhoršenie ochrany pred </a:t>
            </a:r>
            <a:r>
              <a:rPr lang="sk-SK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povodňami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sk-SK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neprešla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na ďalšieho nadobúdateľa, môže predložiť návrh na odstránenie alebo zmenu 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správca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vodného 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toku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sk-SK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k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ohlásenie </a:t>
            </a:r>
            <a:r>
              <a:rPr lang="sk-SK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nespĺňa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tieto 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podmienky,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orgán štátnej vodnej správy určí, že </a:t>
            </a:r>
            <a:r>
              <a:rPr lang="sk-SK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odstránenie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alebo zmenu možno uskutočniť </a:t>
            </a:r>
            <a:r>
              <a:rPr lang="sk-SK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len na základe povolenia </a:t>
            </a:r>
            <a:r>
              <a:rPr lang="sk-SK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(§26 ods. 11 – 15). </a:t>
            </a:r>
            <a:endParaRPr lang="sk-SK" sz="2250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122873" indent="0">
              <a:buClr>
                <a:srgbClr val="073763"/>
              </a:buClr>
              <a:buSzPct val="100000"/>
              <a:buNone/>
            </a:pPr>
            <a:endParaRPr lang="sk-SK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122873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None/>
            </a:pPr>
            <a:endParaRPr lang="sk" sz="1800" dirty="0">
              <a:solidFill>
                <a:srgbClr val="07376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983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710700" y="445025"/>
            <a:ext cx="8121600" cy="5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SzPct val="112031"/>
            </a:pPr>
            <a:r>
              <a:rPr lang="sk-SK" sz="2777" b="1" dirty="0" smtClean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Zmeny prirodzeného koryta</a:t>
            </a:r>
            <a:endParaRPr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20000" y="909174"/>
            <a:ext cx="7713300" cy="40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14300" indent="0">
              <a:buSzPct val="97000"/>
              <a:buNone/>
            </a:pP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sa pôsobením vôd alebo iným prírodným vplyvom zmení prirodzené koryto neupraveného vodného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toku: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 nové koryto umiestnené na pozemkoch vo vlastníctve štátu správca vodného toku ponechá vodný tok v novom koryte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vymedzí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hranice nového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koryta,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je nové koryto umiestnené na pozemkoch v inom ako štátnom vlastníctve, správca vodného toku je povinný vrátiť vodný tok do pôvodného koryta,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ak o to vlastník pozemku požiada v lehote do troch rokov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od zmeny koryta a orgán štátnej vodnej správy o tom rozhodne,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správca môže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požiadať orgán štátnej vodnej správy, aby rozhodol o jeho ponechaní v novom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koryte,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správca je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povinný vlastníkovi pozemku nového koryta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poskytnúť </a:t>
            </a:r>
            <a:r>
              <a:rPr lang="sk-SK" sz="1800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náhradu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pozemok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nového koryta 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možno vo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verejnom záujme </a:t>
            </a:r>
            <a:r>
              <a:rPr lang="sk-SK" sz="18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vyvlastniť </a:t>
            </a:r>
            <a:r>
              <a:rPr lang="sk-SK" sz="18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(§45 ods.1</a:t>
            </a:r>
            <a:r>
              <a:rPr lang="sk-SK" sz="18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)</a:t>
            </a:r>
          </a:p>
          <a:p>
            <a:pPr marL="122873" indent="0">
              <a:buClr>
                <a:srgbClr val="073763"/>
              </a:buClr>
              <a:buSzPct val="100000"/>
              <a:buNone/>
            </a:pPr>
            <a:endParaRPr lang="sk-SK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122873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ct val="100000"/>
              <a:buNone/>
            </a:pPr>
            <a:endParaRPr lang="sk" sz="1800" dirty="0">
              <a:solidFill>
                <a:srgbClr val="073763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68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>
            <a:spLocks noGrp="1"/>
          </p:cNvSpPr>
          <p:nvPr>
            <p:ph type="title"/>
          </p:nvPr>
        </p:nvSpPr>
        <p:spPr>
          <a:xfrm>
            <a:off x="710700" y="244439"/>
            <a:ext cx="8121600" cy="5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>
              <a:lnSpc>
                <a:spcPct val="115000"/>
              </a:lnSpc>
              <a:buSzPct val="112031"/>
            </a:pPr>
            <a:r>
              <a:rPr lang="pt-BR" sz="2777" b="1" dirty="0">
                <a:solidFill>
                  <a:srgbClr val="38A4AD"/>
                </a:solidFill>
                <a:latin typeface="Open Sans"/>
                <a:ea typeface="Open Sans"/>
                <a:cs typeface="Open Sans"/>
                <a:sym typeface="Open Sans"/>
              </a:rPr>
              <a:t>Revitalizácia Moravy v úseku rkm 69 – rkm 52</a:t>
            </a:r>
            <a:endParaRPr dirty="0"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1"/>
          </p:nvPr>
        </p:nvSpPr>
        <p:spPr>
          <a:xfrm>
            <a:off x="710700" y="558085"/>
            <a:ext cx="7722600" cy="1298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odstránenie </a:t>
            </a:r>
            <a:r>
              <a:rPr lang="sk-SK" sz="12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brehových opevnení </a:t>
            </a: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 integrácia </a:t>
            </a:r>
            <a:r>
              <a:rPr lang="sk-SK" sz="12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meandrov </a:t>
            </a:r>
            <a:endParaRPr lang="sk-SK" sz="12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ohlásenie </a:t>
            </a:r>
            <a:r>
              <a:rPr lang="sk-SK" sz="12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podľa novej legislatívnej </a:t>
            </a: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úpravy</a:t>
            </a:r>
          </a:p>
          <a:p>
            <a:pPr>
              <a:buSzPct val="97000"/>
              <a:buFont typeface="Open Sans Light" panose="020B0604020202020204" charset="0"/>
              <a:buChar char="•"/>
            </a:pP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osvedčenie </a:t>
            </a:r>
            <a:r>
              <a:rPr lang="sk-SK" sz="12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 významnej investícii (vydané v septembri 2023) – je možné vyvlastnenie </a:t>
            </a: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pozemkov</a:t>
            </a:r>
            <a:endParaRPr lang="sk-SK" sz="1200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106" name="Google Shape;106;p8"/>
          <p:cNvSpPr txBox="1">
            <a:spLocks noGrp="1"/>
          </p:cNvSpPr>
          <p:nvPr>
            <p:ph type="sldNum" idx="12"/>
          </p:nvPr>
        </p:nvSpPr>
        <p:spPr>
          <a:xfrm>
            <a:off x="90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sk"/>
              <a:t>9</a:t>
            </a:fld>
            <a:endParaRPr/>
          </a:p>
        </p:txBody>
      </p:sp>
      <p:sp>
        <p:nvSpPr>
          <p:cNvPr id="4" name="BlokTextu 3"/>
          <p:cNvSpPr txBox="1"/>
          <p:nvPr/>
        </p:nvSpPr>
        <p:spPr>
          <a:xfrm>
            <a:off x="710699" y="1844295"/>
            <a:ext cx="6119591" cy="304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  <a:buSzPct val="97000"/>
            </a:pPr>
            <a:r>
              <a:rPr lang="sk-SK" sz="12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Spoločný slovensko-rakúsky úsek hraničného toku vyvolal potrebu </a:t>
            </a:r>
            <a:r>
              <a:rPr lang="sk-SK" sz="1200" b="1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riešenia priebehu a charakteru hraničnej čiary</a:t>
            </a:r>
            <a:r>
              <a:rPr lang="sk-SK" sz="12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počas prác a po dokončení revitalizácie. </a:t>
            </a:r>
          </a:p>
          <a:p>
            <a:pPr marL="114300" lvl="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  <a:buSzPct val="97000"/>
            </a:pP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Výsledkom </a:t>
            </a:r>
            <a:r>
              <a:rPr lang="sk-SK" sz="1200" dirty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rokovaní je vzájomná </a:t>
            </a: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dohoda:</a:t>
            </a:r>
            <a:endParaRPr lang="sk-SK" sz="1200" b="1" dirty="0" smtClean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  <a:buSzPct val="97000"/>
              <a:buFont typeface="Open Sans Light" panose="020B0604020202020204" charset="0"/>
              <a:buChar char="•"/>
            </a:pP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hraničná čiara bude po realizácii projektových opatrení do účinnosti novej zmluvy o štátnej hranici </a:t>
            </a:r>
            <a:r>
              <a:rPr lang="sk-SK" sz="1200" b="1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dočasne sledovať jej pôvodný priebeh</a:t>
            </a:r>
            <a:r>
              <a:rPr lang="sk-SK" sz="12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 </a:t>
            </a:r>
            <a:endParaRPr lang="sk-SK" sz="1200" dirty="0" smtClean="0">
              <a:solidFill>
                <a:srgbClr val="595959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  <a:sym typeface="Open Sans Light"/>
            </a:endParaRPr>
          </a:p>
          <a:p>
            <a:pPr marL="457200" lvl="0" indent="-34290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  <a:buSzPct val="97000"/>
              <a:buFont typeface="Open Sans Light" panose="020B0604020202020204" charset="0"/>
              <a:buChar char="•"/>
            </a:pPr>
            <a:r>
              <a:rPr lang="sk-SK" sz="1200" dirty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 dokončení projektu bude vyhotovené </a:t>
            </a:r>
            <a:r>
              <a:rPr lang="sk-SK" sz="1200" dirty="0" err="1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porealizačné</a:t>
            </a:r>
            <a:r>
              <a:rPr lang="sk-SK" sz="1200" dirty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zameranie integrovaných meandrov, ktoré bude slúžiť ako jeden z podkladov k príprave aktuálne diskutovanej novej „zmluvy o štátnej hranici“, ktorej súčasťou bude </a:t>
            </a:r>
            <a:r>
              <a:rPr lang="sk-SK" sz="1200" b="1" dirty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určenie priebehu hraničnej čiary pohyblivého charakteru</a:t>
            </a:r>
            <a:r>
              <a:rPr lang="sk-SK" sz="1200" dirty="0" smtClean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,</a:t>
            </a:r>
          </a:p>
          <a:p>
            <a:pPr marL="457200" indent="-342900">
              <a:lnSpc>
                <a:spcPct val="115000"/>
              </a:lnSpc>
              <a:spcBef>
                <a:spcPts val="1200"/>
              </a:spcBef>
              <a:buClr>
                <a:srgbClr val="595959"/>
              </a:buClr>
              <a:buSzPct val="97000"/>
              <a:buFont typeface="Open Sans Light" panose="020B0604020202020204" charset="0"/>
              <a:buChar char="•"/>
            </a:pPr>
            <a:r>
              <a:rPr lang="sk-SK" sz="1200" dirty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prebehne </a:t>
            </a:r>
            <a:r>
              <a:rPr lang="sk-SK" sz="1200" b="1" dirty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vzájomná výmena území </a:t>
            </a:r>
            <a:r>
              <a:rPr lang="sk-SK" sz="1200" dirty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dotknutých realizáciou revitalizačných </a:t>
            </a:r>
            <a:r>
              <a:rPr lang="sk-SK" sz="1200" dirty="0" smtClean="0">
                <a:solidFill>
                  <a:srgbClr val="595959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opatrení</a:t>
            </a:r>
            <a:endParaRPr lang="sk-SK" sz="1200" dirty="0">
              <a:solidFill>
                <a:srgbClr val="595959"/>
              </a:solidFill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DFD4D6D0-53E9-7C0C-80BC-27666F5C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291" y="1856509"/>
            <a:ext cx="1674551" cy="2746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78796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945</Words>
  <Application>Microsoft Office PowerPoint</Application>
  <PresentationFormat>Prezentácia na obrazovke (16:9)</PresentationFormat>
  <Paragraphs>69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Open Sans</vt:lpstr>
      <vt:lpstr>Open Sans Light</vt:lpstr>
      <vt:lpstr>Calibri</vt:lpstr>
      <vt:lpstr>Simple Light</vt:lpstr>
      <vt:lpstr>Legislatívna úprava revitalizácií tokov v Slovenskej republike  Roman Havlíček, Vladimír Novák konferencia Vodní toky Hradec Králové 21.-22.11.2023</vt:lpstr>
      <vt:lpstr>Prečo legidlatívna úprava revitalizácií</vt:lpstr>
      <vt:lpstr>Definícia a cieľ revitalizácie</vt:lpstr>
      <vt:lpstr>Uskutočňovanie revitalizácie</vt:lpstr>
      <vt:lpstr>Uskutočňovanie revitalizácie</vt:lpstr>
      <vt:lpstr>EIA a súlad s rámcovou smernicou o vodách</vt:lpstr>
      <vt:lpstr>Vodné stavby, ktoré neplnia svoju funkciu</vt:lpstr>
      <vt:lpstr>Zmeny prirodzeného koryta</vt:lpstr>
      <vt:lpstr>Revitalizácia Moravy v úseku rkm 69 – rkm 52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Koncepcia vodnej politiky do roku 2030 s výhľadom do roku 2050</dc:title>
  <dc:creator>Naništa Roman</dc:creator>
  <cp:lastModifiedBy>Havlíček Roman</cp:lastModifiedBy>
  <cp:revision>27</cp:revision>
  <dcterms:modified xsi:type="dcterms:W3CDTF">2023-11-21T20:39:52Z</dcterms:modified>
</cp:coreProperties>
</file>