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NAKLÁDÁNÍ SE SEDIMENTY PŘI SPRÁVĚ VODNÍCH TOKŮ: ZKUŠENOSTI V PODMÍNKÁCH NOVÉ LEGISLATIVY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01932" y="3809998"/>
            <a:ext cx="9681110" cy="13715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b="1" dirty="0"/>
              <a:t>Ing. Mgr. Petr Náhlovský</a:t>
            </a:r>
            <a:endParaRPr lang="cs-CZ" dirty="0"/>
          </a:p>
          <a:p>
            <a:pPr algn="l"/>
            <a:r>
              <a:rPr lang="cs-CZ" b="1" dirty="0"/>
              <a:t>Ing. Pavel </a:t>
            </a:r>
            <a:r>
              <a:rPr lang="cs-CZ" b="1" dirty="0" err="1"/>
              <a:t>Zeiner</a:t>
            </a:r>
            <a:r>
              <a:rPr lang="cs-CZ" b="1" dirty="0"/>
              <a:t> </a:t>
            </a:r>
            <a:endParaRPr lang="cs-CZ" b="1" dirty="0" smtClean="0"/>
          </a:p>
          <a:p>
            <a:pPr algn="l"/>
            <a:r>
              <a:rPr lang="cs-CZ" b="1" dirty="0" smtClean="0"/>
              <a:t>Povodí Labe, státní podnik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23" y="3809998"/>
            <a:ext cx="205126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0" y="609600"/>
            <a:ext cx="3871733" cy="51816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2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odpadová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Zák. č. 541/2020 Sb., o odpadech</a:t>
            </a:r>
          </a:p>
          <a:p>
            <a:pPr>
              <a:buFontTx/>
              <a:buChar char="-"/>
            </a:pPr>
            <a:r>
              <a:rPr lang="cs-CZ" dirty="0" smtClean="0"/>
              <a:t>Účinnost od 1.1.2021</a:t>
            </a:r>
          </a:p>
          <a:p>
            <a:pPr>
              <a:buFontTx/>
              <a:buChar char="-"/>
            </a:pPr>
            <a:r>
              <a:rPr lang="cs-CZ" dirty="0" smtClean="0"/>
              <a:t>transpozice směrnice ES č. 98/2008 </a:t>
            </a:r>
          </a:p>
          <a:p>
            <a:pPr>
              <a:buFontTx/>
              <a:buChar char="-"/>
            </a:pPr>
            <a:r>
              <a:rPr lang="cs-CZ" dirty="0" smtClean="0"/>
              <a:t>Nově pojaty sedimenty a nakládání s nimi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39389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Nánosy v toku a nakládání s nimi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Dle vodního zákona:</a:t>
            </a:r>
          </a:p>
          <a:p>
            <a:pPr marL="0" indent="0">
              <a:buNone/>
            </a:pPr>
            <a:r>
              <a:rPr lang="cs-CZ" dirty="0" smtClean="0"/>
              <a:t>- § 14 – těžba říčního materiálu – valouny, štěrk, písek, nebo bahno</a:t>
            </a:r>
          </a:p>
          <a:p>
            <a:pPr marL="0" indent="0">
              <a:buNone/>
            </a:pPr>
            <a:r>
              <a:rPr lang="cs-CZ" dirty="0" smtClean="0"/>
              <a:t>-nános není odpadem jedná se o stavební materiál</a:t>
            </a:r>
          </a:p>
          <a:p>
            <a:pPr marL="0" indent="0">
              <a:buNone/>
            </a:pPr>
            <a:r>
              <a:rPr lang="cs-CZ" dirty="0" smtClean="0"/>
              <a:t>- Pro tuto činnost je potřeba povolení vodoprávního úřadu a dalších orgánu (ochrana přírody atd.)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Dle zákona o odpadech</a:t>
            </a:r>
          </a:p>
          <a:p>
            <a:pPr>
              <a:buFontTx/>
              <a:buChar char="-"/>
            </a:pPr>
            <a:r>
              <a:rPr lang="cs-CZ" dirty="0" smtClean="0"/>
              <a:t>Pokud je nános těžen a odstraňován z vodního prostředí, jedná se o odpad – bližší podmínky stanoví § 70</a:t>
            </a:r>
          </a:p>
          <a:p>
            <a:pPr>
              <a:buFontTx/>
              <a:buChar char="-"/>
            </a:pPr>
            <a:r>
              <a:rPr lang="cs-CZ" dirty="0" smtClean="0"/>
              <a:t>Pokud je přesouván v rámci povrchových vod, zákon o odpadech se na něj nevztahuje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3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Nánosy v toku a nakládání s nimi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Těžba říčního materiálu</a:t>
            </a:r>
          </a:p>
          <a:p>
            <a:pPr>
              <a:buFontTx/>
              <a:buChar char="-"/>
            </a:pPr>
            <a:r>
              <a:rPr lang="cs-CZ" dirty="0" smtClean="0"/>
              <a:t>Vedle údržby toku splňuje tento přístup též požadavek na ekonomičtější správu toku</a:t>
            </a:r>
          </a:p>
          <a:p>
            <a:pPr>
              <a:buFontTx/>
              <a:buChar char="-"/>
            </a:pPr>
            <a:r>
              <a:rPr lang="cs-CZ" dirty="0" smtClean="0"/>
              <a:t>Pro následný prodej nutná další úprava a prohlášení o shodě výrobku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3" y="2367178"/>
            <a:ext cx="4491471" cy="3368603"/>
          </a:xfrm>
        </p:spPr>
      </p:pic>
    </p:spTree>
    <p:extLst>
      <p:ext uri="{BB962C8B-B14F-4D97-AF65-F5344CB8AC3E}">
        <p14:creationId xmlns:p14="http://schemas.microsoft.com/office/powerpoint/2010/main" val="39694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Nakládání s nánosy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Přesun v rámci povrchových vod:</a:t>
            </a:r>
          </a:p>
          <a:p>
            <a:pPr>
              <a:buFontTx/>
              <a:buChar char="-"/>
            </a:pPr>
            <a:r>
              <a:rPr lang="cs-CZ" dirty="0" smtClean="0"/>
              <a:t>Jen sediment, který nemá nebezpečné vlastnosti (česká právní úprava </a:t>
            </a:r>
            <a:r>
              <a:rPr lang="cs-CZ" dirty="0" smtClean="0"/>
              <a:t>na rozdíl </a:t>
            </a:r>
            <a:r>
              <a:rPr lang="cs-CZ" dirty="0" smtClean="0"/>
              <a:t>od směrnice nepožaduje prokázání)</a:t>
            </a:r>
          </a:p>
          <a:p>
            <a:pPr>
              <a:buFontTx/>
              <a:buChar char="-"/>
            </a:pPr>
            <a:r>
              <a:rPr lang="cs-CZ" dirty="0" smtClean="0"/>
              <a:t>Jaký je rozsah nakládání, které lze považovat za „přesun v rámci povrchových vod“?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40741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Nakládání s nánosy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366963"/>
            <a:ext cx="4565649" cy="3424237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Nakládání se sedimentem jako s odpadem</a:t>
            </a:r>
          </a:p>
          <a:p>
            <a:pPr marL="0" indent="0">
              <a:buNone/>
            </a:pPr>
            <a:r>
              <a:rPr lang="cs-CZ" dirty="0" smtClean="0"/>
              <a:t>- Problematika </a:t>
            </a:r>
            <a:r>
              <a:rPr lang="cs-CZ" dirty="0" err="1" smtClean="0"/>
              <a:t>mezideponií</a:t>
            </a:r>
            <a:r>
              <a:rPr lang="cs-CZ" dirty="0" smtClean="0"/>
              <a:t>: při nakládání se sedimentem jako odpadem (uložení na terén, na ZPF, na skládku) je nutné tento sediment uložit k </a:t>
            </a:r>
            <a:r>
              <a:rPr lang="cs-CZ" dirty="0" err="1" smtClean="0"/>
              <a:t>vysáknutí</a:t>
            </a:r>
            <a:r>
              <a:rPr lang="cs-CZ" dirty="0" smtClean="0"/>
              <a:t> na </a:t>
            </a:r>
            <a:r>
              <a:rPr lang="cs-CZ" dirty="0" err="1" smtClean="0"/>
              <a:t>mezideponii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0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Nakládání s nánosy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- nakládání se sedimentem jako s odpadem</a:t>
            </a:r>
          </a:p>
          <a:p>
            <a:pPr marL="0" indent="0">
              <a:buNone/>
            </a:pPr>
            <a:r>
              <a:rPr lang="cs-CZ" dirty="0" smtClean="0"/>
              <a:t>- Výjimka na </a:t>
            </a:r>
            <a:r>
              <a:rPr lang="cs-CZ" dirty="0" err="1" smtClean="0"/>
              <a:t>deponie</a:t>
            </a:r>
            <a:r>
              <a:rPr lang="cs-CZ" dirty="0" smtClean="0"/>
              <a:t> v místě vzniku odpadu (§ 5 vyhlášky MŽP č. 273/2021 Sb.) do 100 m od břehové hrany – nejedná se o skladování odpadu – ne vždy je to z provozních důvodů možné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3461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Nakládání s nánosy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Nakládání se sedimentem jako s odpadem</a:t>
            </a:r>
          </a:p>
          <a:p>
            <a:pPr marL="0" indent="0">
              <a:buNone/>
            </a:pPr>
            <a:r>
              <a:rPr lang="cs-CZ" dirty="0" smtClean="0"/>
              <a:t>- V případě svozu sedimentu např. z celého úseku či z více zdrží na jednu centrální </a:t>
            </a:r>
            <a:r>
              <a:rPr lang="cs-CZ" dirty="0" err="1" smtClean="0"/>
              <a:t>deponii</a:t>
            </a:r>
            <a:r>
              <a:rPr lang="cs-CZ" dirty="0" smtClean="0"/>
              <a:t> není jasné, zda lze tento sediment považovat za „vytěžený v místě soustředění odpadu“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2957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odpadní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Závěr:</a:t>
            </a:r>
          </a:p>
          <a:p>
            <a:pPr>
              <a:buFontTx/>
              <a:buChar char="-"/>
            </a:pPr>
            <a:r>
              <a:rPr lang="cs-CZ" dirty="0" smtClean="0"/>
              <a:t>novou legislativu, vycházející z požadavků evropských předpisů, považujeme za zdařilou</a:t>
            </a:r>
          </a:p>
          <a:p>
            <a:pPr>
              <a:buFontTx/>
              <a:buChar char="-"/>
            </a:pPr>
            <a:r>
              <a:rPr lang="cs-CZ" dirty="0" smtClean="0"/>
              <a:t>Přetrvávají v ní však některé výkladové nejasnosti stran sedimentů</a:t>
            </a:r>
          </a:p>
          <a:p>
            <a:pPr>
              <a:buFontTx/>
              <a:buChar char="-"/>
            </a:pPr>
            <a:r>
              <a:rPr lang="cs-CZ" dirty="0" smtClean="0"/>
              <a:t>Nesetkali jsme se však nikdy s restriktivním či zbytečně přísným přístupem příslušných orgánů</a:t>
            </a: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16366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1061</TotalTime>
  <Words>397</Words>
  <Application>Microsoft Office PowerPoint</Application>
  <PresentationFormat>Širokoúhlá obrazovka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Kapka</vt:lpstr>
      <vt:lpstr>NAKLÁDÁNÍ SE SEDIMENTY PŘI SPRÁVĚ VODNÍCH TOKŮ: ZKUŠENOSTI V PODMÍNKÁCH NOVÉ LEGISLATIVY </vt:lpstr>
      <vt:lpstr>Nová odpadová legislativa</vt:lpstr>
      <vt:lpstr>Nánosy v toku a nakládání s nimi</vt:lpstr>
      <vt:lpstr>Nánosy v toku a nakládání s nimi</vt:lpstr>
      <vt:lpstr>Nakládání s nánosy</vt:lpstr>
      <vt:lpstr>Nakládání s nánosy</vt:lpstr>
      <vt:lpstr>Nakládání s nánosy</vt:lpstr>
      <vt:lpstr>Nakládání s nánosy</vt:lpstr>
      <vt:lpstr>Nová odpadní legislativa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NAKLÁDÁNÍ SE SEDIMENTY PŘI SPRÁVĚ VODNÍCH TOKŮ: ZKUŠENOSTI V PODMÍNKÁCH NOVÉ LEGISLATIVY</dc:title>
  <dc:creator>Mgr. Petr Náhlovský</dc:creator>
  <cp:lastModifiedBy>Mgr. Petr Náhlovský</cp:lastModifiedBy>
  <cp:revision>10</cp:revision>
  <dcterms:created xsi:type="dcterms:W3CDTF">2023-11-20T14:19:44Z</dcterms:created>
  <dcterms:modified xsi:type="dcterms:W3CDTF">2023-11-21T08:13:48Z</dcterms:modified>
</cp:coreProperties>
</file>