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12" r:id="rId2"/>
    <p:sldId id="361" r:id="rId3"/>
    <p:sldId id="356" r:id="rId4"/>
    <p:sldId id="362" r:id="rId5"/>
    <p:sldId id="363" r:id="rId6"/>
    <p:sldId id="376" r:id="rId7"/>
    <p:sldId id="364" r:id="rId8"/>
    <p:sldId id="354" r:id="rId9"/>
    <p:sldId id="366" r:id="rId10"/>
    <p:sldId id="378" r:id="rId11"/>
    <p:sldId id="367" r:id="rId12"/>
    <p:sldId id="380" r:id="rId13"/>
    <p:sldId id="323" r:id="rId14"/>
    <p:sldId id="357" r:id="rId15"/>
    <p:sldId id="332" r:id="rId16"/>
  </p:sldIdLst>
  <p:sldSz cx="9144000" cy="5715000" type="screen16x1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697"/>
    <a:srgbClr val="00FF00"/>
    <a:srgbClr val="4DE1EA"/>
    <a:srgbClr val="2FB145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074" y="13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2B4BA-C8E7-4147-8100-37C8A32FCC21}" type="datetimeFigureOut">
              <a:rPr lang="cs-CZ" smtClean="0"/>
              <a:pPr/>
              <a:t>20.11.2023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A1BA-88E5-4F63-972D-DE5B0DE610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17B8-AB13-41CF-8A8F-80ADB6C9C7F8}" type="datetimeFigureOut">
              <a:rPr lang="cs-CZ" smtClean="0"/>
              <a:pPr/>
              <a:t>20.11.2023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E2165-E027-42DD-9E2F-AB3905826B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2165-E027-42DD-9E2F-AB3905826B6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64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2165-E027-42DD-9E2F-AB3905826B6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lakát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37198"/>
            <a:ext cx="504056" cy="4170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5952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5953"/>
            <a:ext cx="4762500" cy="5318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69B572-E09D-46E2-827E-F1D51ECEB177}" type="datetimeFigureOut">
              <a:rPr lang="cs-CZ" smtClean="0"/>
              <a:pPr/>
              <a:t>20.11.2023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5296960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5296960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2C9142-DC81-4B03-9616-0783F015E4CC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168673"/>
            <a:ext cx="9180548" cy="54102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Obrázek 13" descr="plakát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137198"/>
            <a:ext cx="504056" cy="417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985292"/>
            <a:ext cx="8928992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Vodohospodářská soustava povodí Odry</a:t>
            </a:r>
            <a:b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její postupná adaptace na klimatickou změnu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</p:txBody>
      </p:sp>
      <p:pic>
        <p:nvPicPr>
          <p:cNvPr id="6" name="Obrázek 5" descr="logo s okraj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891925"/>
            <a:ext cx="1619672" cy="14655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2281436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Ing. Lukáš Pavlas, Ing. Michaela </a:t>
            </a:r>
            <a:r>
              <a:rPr lang="cs-CZ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Knéblová</a:t>
            </a:r>
            <a:endParaRPr lang="cs-CZ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Povodí Odry, státní podnik</a:t>
            </a:r>
            <a:b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Varenská 49</a:t>
            </a:r>
            <a:b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701 26  OSTRAVA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0"/>
            <a:ext cx="7920880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Aktualizace manipulačního řádu VHS PO</a:t>
            </a:r>
          </a:p>
          <a:p>
            <a:pPr algn="ctr"/>
            <a:endParaRPr lang="cs-CZ" sz="3200" b="1" dirty="0">
              <a:solidFill>
                <a:srgbClr val="4DE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345332"/>
            <a:ext cx="8712968" cy="4513684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769268"/>
            <a:ext cx="88924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2018 – 2019</a:t>
            </a:r>
            <a:r>
              <a:rPr lang="cs-CZ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provedena </a:t>
            </a:r>
            <a:r>
              <a:rPr lang="cs-CZ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aktualizace manipulačního řádu VHS PO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včetně pravidel spolupráce mezi jednotlivými prvky vodohospodářské soustavy pomocí matematického simulačního modelu a příprava nového manipulačního řádu hlavní části soustavy, a to na podkladu vygenerovaných hydrologických řad s úpravou pravidel s výsledkem aktuálních nadlepšovacích účinků při zachování vysoké zabezpečenosti dodávky vody.</a:t>
            </a:r>
          </a:p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endParaRPr lang="cs-CZ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62277"/>
            <a:ext cx="4928473" cy="30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0"/>
            <a:ext cx="7920880" cy="15696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Aktualizace manipulačního řádu VHS PO </a:t>
            </a:r>
          </a:p>
          <a:p>
            <a:pPr lvl="0" algn="ctr"/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její adaptace na klimatickou změnu</a:t>
            </a:r>
          </a:p>
          <a:p>
            <a:pPr algn="ctr"/>
            <a:endParaRPr lang="cs-CZ" sz="3200" b="1" dirty="0">
              <a:solidFill>
                <a:srgbClr val="4DE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345332"/>
            <a:ext cx="8712968" cy="4513684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3088" y="1252240"/>
            <a:ext cx="8892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projednání  upravených manipulačních pravidel s hlavními odběrateli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dořešení tzv. subsystému Olše zásobování vodou, který funguje autonomně mimo hlavní část VHS PO.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Říjen 2019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vydána aktualizace MŘ VHS PO.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2023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bylo přistoupeno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rámci </a:t>
            </a:r>
            <a:r>
              <a:rPr lang="cs-CZ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postupné adaptace </a:t>
            </a:r>
            <a:r>
              <a:rPr lang="cs-CZ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VHS </a:t>
            </a:r>
            <a:r>
              <a:rPr lang="cs-CZ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 klimatickou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změnu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aktualizaci časových řad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průměrných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měsíčních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průtoků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bez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významných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antropogenních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vlivů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a to prodloužením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původního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referenčního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období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1981 </a:t>
            </a:r>
            <a:r>
              <a:rPr lang="cs-CZ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– 2016 </a:t>
            </a:r>
            <a:r>
              <a:rPr lang="cs-CZ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1981 </a:t>
            </a:r>
            <a:r>
              <a:rPr lang="cs-CZ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83968" y="2713484"/>
            <a:ext cx="4751933" cy="28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21196"/>
            <a:ext cx="9144000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DE1EA"/>
                </a:solidFill>
                <a:latin typeface="+mj-lt"/>
              </a:rPr>
              <a:t>Adaptace VHS PO na klimatickou změnu</a:t>
            </a:r>
            <a:endParaRPr lang="cs-CZ" sz="3200" b="1" dirty="0">
              <a:solidFill>
                <a:srgbClr val="4DE1EA"/>
              </a:solidFill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841276"/>
            <a:ext cx="8784976" cy="4513684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atin typeface="+mj-lt"/>
                <a:ea typeface="+mj-ea"/>
                <a:cs typeface="+mj-cs"/>
              </a:rPr>
              <a:t/>
            </a:r>
            <a:br>
              <a:rPr lang="cs-CZ" sz="2800" b="1" dirty="0" smtClean="0">
                <a:latin typeface="+mj-lt"/>
                <a:ea typeface="+mj-ea"/>
                <a:cs typeface="+mj-cs"/>
              </a:rPr>
            </a:br>
            <a:endParaRPr lang="cs-CZ" sz="2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08862"/>
            <a:ext cx="7384883" cy="108498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16772" y="837456"/>
            <a:ext cx="8827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toto období byla provedena statistická analýza časových řad, byly stanoveny nové/aktualizované nadlepšovací účinky nádrží a tyto byly porovnány s výstupem pro období 1981 – 2016.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05780" y="3649588"/>
            <a:ext cx="8748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ukazují, že rozdíly je možno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považovat za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nevýznamné a že dodávky vody pro </a:t>
            </a: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hlavní </a:t>
            </a:r>
            <a:r>
              <a:rPr 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odběratele </a:t>
            </a: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jsou nadále zajištěny s </a:t>
            </a:r>
            <a:r>
              <a:rPr 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vysoce nadstandardní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zabezpečeností, tzn. vyšší, než ukládá ČSN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75 2405 Vodohospodářská řešení vodních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nádrží. Proto nyní není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nezbytné upravovat řídící objemové čáry nádrží. </a:t>
            </a:r>
          </a:p>
        </p:txBody>
      </p:sp>
    </p:spTree>
    <p:extLst>
      <p:ext uri="{BB962C8B-B14F-4D97-AF65-F5344CB8AC3E}">
        <p14:creationId xmlns:p14="http://schemas.microsoft.com/office/powerpoint/2010/main" val="3464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27784" y="121196"/>
            <a:ext cx="4104456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Závěrečné shrnutí </a:t>
            </a:r>
            <a:endParaRPr lang="cs-CZ" sz="3200" b="1" dirty="0">
              <a:solidFill>
                <a:srgbClr val="4DE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841276"/>
            <a:ext cx="8784976" cy="4513684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atin typeface="+mj-lt"/>
                <a:ea typeface="+mj-ea"/>
                <a:cs typeface="+mj-cs"/>
              </a:rPr>
              <a:t/>
            </a:r>
            <a:br>
              <a:rPr lang="cs-CZ" sz="2800" b="1" dirty="0" smtClean="0">
                <a:latin typeface="+mj-lt"/>
                <a:ea typeface="+mj-ea"/>
                <a:cs typeface="+mj-cs"/>
              </a:rPr>
            </a:br>
            <a:endParaRPr lang="cs-CZ" sz="2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705971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případě nepříznivého vývoje hydrologických podmínek při dalším prodloužení časových řad bude Povodí Odry, státní podnik reagovat úpravou řídících objemových čar nádrží a systémem spolupráce vodních zdrojů.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Povodí Odry, státní podnik se dlouhodobě a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pečlivě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věnuje VHS PO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jejímu VH řešení,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kontinuálně udržuje v provozu a dále rozvíjí simulační model VHS PO, nyní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 důrazem na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její </a:t>
            </a:r>
            <a:r>
              <a:rPr lang="cs-CZ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adaptaci </a:t>
            </a:r>
            <a:r>
              <a:rPr lang="cs-CZ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prohlubující se extrémní jevy ve vazbě na </a:t>
            </a:r>
            <a:r>
              <a:rPr lang="cs-CZ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klimatickou změnu.</a:t>
            </a:r>
            <a:endParaRPr lang="cs-CZ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 základě výše uvedených informací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 zřejmé, </a:t>
            </a:r>
            <a:r>
              <a:rPr lang="cs-CZ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že ze střednědobého hlediska stávající VH prvky pracující v soustavě při její opakované adaptaci zajistí </a:t>
            </a:r>
            <a:r>
              <a:rPr lang="cs-CZ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bezporuchově požadovanou poptávku po vodě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Případné požadavky na užitkovou vodu (průmysl, zemědělství, služby)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Krnovsku a Opavsku bude možno v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budoucnosti pokrývat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připravované víceúčelové údolní </a:t>
            </a:r>
            <a:r>
              <a:rPr lang="cs-CZ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nádrže </a:t>
            </a:r>
            <a:r>
              <a:rPr lang="cs-CZ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</a:t>
            </a:r>
            <a:r>
              <a:rPr lang="cs-CZ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Heřminovy</a:t>
            </a:r>
            <a:r>
              <a:rPr lang="cs-CZ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řece Opavě, která je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klíčovým opatřením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povodí horního toku řeky Opavy.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endParaRPr lang="cs-CZ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777380"/>
            <a:ext cx="8928992" cy="117570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10000"/>
              </a:spcBef>
              <a:spcAft>
                <a:spcPct val="20000"/>
              </a:spcAft>
              <a:buClr>
                <a:schemeClr val="accent2"/>
              </a:buClr>
              <a:buFont typeface="Monotype Sorts"/>
              <a:buNone/>
            </a:pPr>
            <a:r>
              <a:rPr kumimoji="1" lang="cs-CZ" sz="3200" b="1" dirty="0" smtClean="0">
                <a:solidFill>
                  <a:srgbClr val="FFFFFF"/>
                </a:solidFill>
                <a:latin typeface="+mj-lt"/>
              </a:rPr>
              <a:t>Děkuji za pozornost</a:t>
            </a:r>
            <a:endParaRPr kumimoji="1" lang="cs-CZ" sz="3200" b="1" dirty="0" smtClean="0">
              <a:solidFill>
                <a:srgbClr val="00FF00"/>
              </a:solidFill>
              <a:latin typeface="+mj-lt"/>
            </a:endParaRPr>
          </a:p>
          <a:p>
            <a:pPr algn="ctr"/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Obrázek 5" descr="logo s okraj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9628"/>
            <a:ext cx="1619672" cy="146556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60032" y="3721596"/>
            <a:ext cx="4176464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sz="2400" b="1" dirty="0">
                <a:solidFill>
                  <a:srgbClr val="00CC00"/>
                </a:solidFill>
                <a:latin typeface="+mj-lt"/>
              </a:rPr>
              <a:t>Povodí Odry, státní podnik</a:t>
            </a:r>
          </a:p>
          <a:p>
            <a:pPr eaLnBrk="0" hangingPunct="0">
              <a:spcBef>
                <a:spcPct val="20000"/>
              </a:spcBef>
            </a:pPr>
            <a:r>
              <a:rPr lang="cs-CZ" sz="2400" b="1" dirty="0">
                <a:solidFill>
                  <a:srgbClr val="00CC00"/>
                </a:solidFill>
                <a:latin typeface="+mj-lt"/>
              </a:rPr>
              <a:t>Varenská 49</a:t>
            </a:r>
          </a:p>
          <a:p>
            <a:pPr eaLnBrk="0" hangingPunct="0">
              <a:spcBef>
                <a:spcPct val="20000"/>
              </a:spcBef>
            </a:pPr>
            <a:r>
              <a:rPr lang="cs-CZ" sz="2400" b="1" dirty="0">
                <a:solidFill>
                  <a:srgbClr val="00CC00"/>
                </a:solidFill>
                <a:latin typeface="+mj-lt"/>
              </a:rPr>
              <a:t>701 26  </a:t>
            </a:r>
            <a:r>
              <a:rPr lang="cs-CZ" sz="2400" b="1" dirty="0" smtClean="0">
                <a:solidFill>
                  <a:srgbClr val="00CC00"/>
                </a:solidFill>
                <a:latin typeface="+mj-lt"/>
              </a:rPr>
              <a:t>OSTRAVA</a:t>
            </a:r>
          </a:p>
          <a:p>
            <a:pPr eaLnBrk="0" hangingPunct="0">
              <a:spcBef>
                <a:spcPct val="20000"/>
              </a:spcBef>
            </a:pPr>
            <a:r>
              <a:rPr lang="cs-CZ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http://www.povodiodry.cz </a:t>
            </a:r>
            <a:endParaRPr lang="cs-CZ" sz="2400" dirty="0">
              <a:solidFill>
                <a:srgbClr val="FFC0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cs-CZ" sz="2400" b="1" dirty="0">
              <a:solidFill>
                <a:srgbClr val="00C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0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0"/>
            <a:ext cx="7920880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Začlenění VD Nové </a:t>
            </a:r>
            <a:r>
              <a:rPr lang="cs-CZ" sz="3200" b="1" dirty="0" err="1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Heřminovy</a:t>
            </a:r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VHSPO</a:t>
            </a:r>
          </a:p>
          <a:p>
            <a:pPr algn="ctr"/>
            <a:endParaRPr lang="cs-CZ" sz="3200" b="1" dirty="0">
              <a:solidFill>
                <a:srgbClr val="4DE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345332"/>
            <a:ext cx="8712968" cy="4513684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9268"/>
            <a:ext cx="7344816" cy="4738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337220"/>
            <a:ext cx="9144000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405216" indent="-405216" algn="ctr">
              <a:buClr>
                <a:srgbClr val="00FF00"/>
              </a:buClr>
              <a:defRPr/>
            </a:pPr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Základní informace o dílčím povodí Horní Odry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985292"/>
            <a:ext cx="8892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0433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Plocha části povodí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Odry ve správě státního </a:t>
            </a:r>
          </a:p>
          <a:p>
            <a:pPr defTabSz="810433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podniku Povodí Odry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je 6 252 km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defTabSz="810433" fontAlgn="base">
              <a:spcBef>
                <a:spcPct val="0"/>
              </a:spcBef>
              <a:spcAft>
                <a:spcPct val="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8104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Páteřními toky jsou: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Odra,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Opava s Moravicí,    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Ostravice a Olše.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8104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Nejvýznamnějšími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vodními díly jsou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údolní nádrže: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300 mil.m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zásobního prostoru)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921995"/>
            <a:ext cx="53435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265212"/>
            <a:ext cx="8928992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405216" indent="-405216" algn="ctr">
              <a:buClr>
                <a:srgbClr val="00FF00"/>
              </a:buClr>
              <a:defRPr/>
            </a:pPr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Vodohospodářská soustava povodí Odry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7504" y="1201316"/>
            <a:ext cx="8712968" cy="1512168"/>
          </a:xfrm>
          <a:prstGeom prst="rect">
            <a:avLst/>
          </a:prstGeom>
          <a:ln>
            <a:noFill/>
          </a:ln>
          <a:effectLst/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defRPr/>
            </a:pPr>
            <a:r>
              <a:rPr lang="cs-CZ" b="1" u="sng" dirty="0" smtClean="0">
                <a:latin typeface="Arial" pitchFamily="34" charset="0"/>
                <a:cs typeface="Arial" pitchFamily="34" charset="0"/>
              </a:rPr>
              <a:t>VHS PO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tvoří 7 významných nádrží (Slezská Harta, Kružberk, Šance, Morávka, Žermanice, Olešná a Baška), 7 jezů a 3 gravitační převody vody (Ostravice – Olešná, Morávka – Lučina, Olešná – Ostravice), propojených pomocí toků. </a:t>
            </a:r>
          </a:p>
          <a:p>
            <a:pPr algn="just"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Samostatně funguje subsystém zásobení vodou v povodí Olše tvořený 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1 nádrží (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Těrlicko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), 3 jezy a 1 gravitačním převodem vody (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Ropičanka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Stonávka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cs-CZ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Obrázek 6" descr="Senkey_VHS_2016 d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3233" y="2437453"/>
            <a:ext cx="5049698" cy="3277547"/>
          </a:xfrm>
          <a:prstGeom prst="rect">
            <a:avLst/>
          </a:prstGeom>
        </p:spPr>
      </p:pic>
      <p:pic>
        <p:nvPicPr>
          <p:cNvPr id="8" name="Picture 37" descr="harta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9" y="2437453"/>
            <a:ext cx="2628438" cy="325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9552" y="5079167"/>
            <a:ext cx="2193474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cs-CZ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VD Slezská </a:t>
            </a:r>
            <a:r>
              <a:rPr lang="cs-CZ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Harta</a:t>
            </a:r>
            <a:endParaRPr lang="cs-CZ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 řece Moravici</a:t>
            </a:r>
          </a:p>
        </p:txBody>
      </p:sp>
    </p:spTree>
    <p:extLst>
      <p:ext uri="{BB962C8B-B14F-4D97-AF65-F5344CB8AC3E}">
        <p14:creationId xmlns:p14="http://schemas.microsoft.com/office/powerpoint/2010/main" val="2830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265212"/>
            <a:ext cx="8928992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405216" indent="-405216" algn="ctr">
              <a:buClr>
                <a:srgbClr val="00FF00"/>
              </a:buClr>
              <a:defRPr/>
            </a:pPr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Vodohospodářská soustava povodí Odry</a:t>
            </a:r>
          </a:p>
        </p:txBody>
      </p:sp>
      <p:pic>
        <p:nvPicPr>
          <p:cNvPr id="10" name="Obrázek 0" descr="Bez náz1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7300"/>
            <a:ext cx="3960440" cy="455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79512" y="913284"/>
            <a:ext cx="525658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180975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cs-CZ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Účely VHS a její priority: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marL="266700" lvl="0" indent="-180975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76650" algn="l"/>
              </a:tabLs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zásobení pitnou vodou      	1</a:t>
            </a:r>
          </a:p>
          <a:p>
            <a:pPr marL="266700" lvl="0" indent="-180975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590925" algn="l"/>
              </a:tabLs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zabezpečení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minimálních  průtoků    		2-3</a:t>
            </a:r>
          </a:p>
          <a:p>
            <a:pPr marL="266700" lvl="0" indent="-180975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76650" algn="l"/>
              </a:tabLs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zásobení provozní 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vodou	2-3</a:t>
            </a:r>
          </a:p>
          <a:p>
            <a:pPr marL="266700" lvl="0" indent="-180975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76650" algn="l"/>
              </a:tabLs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povodňová ochrana          	4</a:t>
            </a:r>
          </a:p>
          <a:p>
            <a:pPr marL="266700" lvl="0" indent="-180975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76650" algn="l"/>
              </a:tabLs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ovlivňování jakosti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vody v tocích                   	5</a:t>
            </a:r>
          </a:p>
          <a:p>
            <a:pPr marL="266700" lvl="0" indent="-180975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409950" algn="l"/>
              </a:tabLs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zajištění rekreačních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podmínek                         		6</a:t>
            </a:r>
          </a:p>
          <a:p>
            <a:pPr marL="266700" lvl="0" indent="-180975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76650" algn="l"/>
              </a:tabLs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výroba elektrické energie 	7</a:t>
            </a:r>
          </a:p>
        </p:txBody>
      </p:sp>
    </p:spTree>
    <p:extLst>
      <p:ext uri="{BB962C8B-B14F-4D97-AF65-F5344CB8AC3E}">
        <p14:creationId xmlns:p14="http://schemas.microsoft.com/office/powerpoint/2010/main" val="20735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265212"/>
            <a:ext cx="8928992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405216" indent="-405216" algn="ctr">
              <a:buClr>
                <a:srgbClr val="00FF00"/>
              </a:buClr>
              <a:defRPr/>
            </a:pPr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Manipulační řád VHS povodí Odry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913285"/>
            <a:ext cx="8964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Nádrže – dispečerské grafy, řídící objemové </a:t>
            </a: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čáry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Jezy a rozdělovací objekty na tocích – pravidla pro rozdělování průtoků</a:t>
            </a:r>
            <a:endParaRPr lang="cs-CZ" sz="2000" dirty="0" smtClean="0">
              <a:ln w="0">
                <a:noFill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Spolupráce VD VHS PO podle pravidel hospodaření s vodou a podle priorit.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u="sng" dirty="0" smtClean="0">
                <a:ln w="0">
                  <a:noFill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Způsob spolupráce</a:t>
            </a:r>
            <a:r>
              <a:rPr lang="cs-CZ" sz="2000" b="1" dirty="0" smtClean="0">
                <a:ln w="0">
                  <a:noFill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regulací dodávky do         	</a:t>
            </a:r>
            <a:b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společných spotřebišť,</a:t>
            </a:r>
          </a:p>
          <a:p>
            <a:pPr indent="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vypouštěním</a:t>
            </a:r>
            <a:b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(kompenzací) vody </a:t>
            </a:r>
            <a:b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pro odběry od jezů,</a:t>
            </a:r>
          </a:p>
          <a:p>
            <a:pPr indent="361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cs-CZ" sz="2000" dirty="0" smtClean="0">
                <a:ln w="0">
                  <a:noFill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převádění vody.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724" y="2209428"/>
            <a:ext cx="5771268" cy="30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G:\VEREJNY\BREZINA\OBR\B2.TIF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3404"/>
            <a:ext cx="2868488" cy="35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49188"/>
            <a:ext cx="9144000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405216" indent="-405216" algn="ctr">
              <a:buClr>
                <a:srgbClr val="00FF00"/>
              </a:buClr>
              <a:defRPr/>
            </a:pPr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Manipulační řád VHS PO a jeho aktualizace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0804" y="837522"/>
            <a:ext cx="8964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První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Manipulační řád vodohospodářské soustavy povodí Odry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byl </a:t>
            </a:r>
            <a:b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 v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lednu 1990, na základě změn ve vodním hospodářství regionu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např. uvedení vodního díla Slezská Harta do provozu) byl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MŘ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VHS PO, který je v platnosti od roku 1999.</a:t>
            </a:r>
          </a:p>
          <a:p>
            <a:endParaRPr lang="cs-CZ" sz="2000" b="1" u="sng" dirty="0">
              <a:ln w="0">
                <a:noFill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0804" y="2418166"/>
            <a:ext cx="50405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2015 – 2016 </a:t>
            </a:r>
            <a:r>
              <a:rPr lang="cs-CZ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– povodí Odry bylo postiženo doposud </a:t>
            </a:r>
            <a:r>
              <a:rPr lang="cs-CZ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nejhlubším pozorovaným suchem</a:t>
            </a:r>
            <a:r>
              <a:rPr lang="cs-CZ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které bylo vyhodnoceno více jak stoleté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cs-CZ" sz="20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roku 2017</a:t>
            </a:r>
            <a:r>
              <a:rPr lang="cs-CZ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státní podnik Povodí Odry jako reakci na suchá období provádí činnosti na aktualizaci pravidel </a:t>
            </a:r>
            <a:r>
              <a:rPr lang="cs-CZ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Manipulačního řádu Vodohospodářské soustavy povodí Odry.</a:t>
            </a:r>
          </a:p>
        </p:txBody>
      </p:sp>
    </p:spTree>
    <p:extLst>
      <p:ext uri="{BB962C8B-B14F-4D97-AF65-F5344CB8AC3E}">
        <p14:creationId xmlns:p14="http://schemas.microsoft.com/office/powerpoint/2010/main" val="2659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0"/>
            <a:ext cx="7920880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Aktualizace manipulačního řádu VHS PO</a:t>
            </a:r>
          </a:p>
          <a:p>
            <a:pPr algn="ctr"/>
            <a:endParaRPr lang="cs-CZ" sz="3200" b="1" dirty="0">
              <a:solidFill>
                <a:srgbClr val="4DE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345332"/>
            <a:ext cx="8712968" cy="4513684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1201316"/>
            <a:ext cx="90364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odstranění podstatné části 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ovlivnění pozorovaných řad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průměrných měsíčních průtoků v klíčových profilech na vodních tocích vodohospodářské soustavy (zejména odstranit vliv nádrží, odběrů a převodů vod, ztrát vod při spotřebě či výparem). Tímto postupem byly získány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ojedinělé </a:t>
            </a:r>
            <a:r>
              <a:rPr lang="cs-CZ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hydrologické řady průměrných měsíčních průtoků bez významných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antropogenních vlivů.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tyto práce navázalo ve spolupráci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 </a:t>
            </a:r>
            <a:r>
              <a:rPr lang="cs-CZ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doc. Dr. Ing. </a:t>
            </a:r>
            <a:r>
              <a:rPr lang="cs-CZ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Pavlem </a:t>
            </a:r>
            <a:r>
              <a:rPr lang="cs-CZ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Fošumpaurem</a:t>
            </a:r>
            <a:r>
              <a:rPr lang="cs-CZ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z ČVUT Praha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zjištění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nadlepšovacích účinků jednotlivých nádrží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a zpracování nových řídících objemových čar (dispečerských grafů) pro každou z nich.</a:t>
            </a:r>
          </a:p>
          <a:p>
            <a:endParaRPr lang="cs-CZ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265212"/>
            <a:ext cx="8928992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405216" indent="-405216" algn="ctr">
              <a:buClr>
                <a:srgbClr val="00FF00"/>
              </a:buClr>
              <a:defRPr/>
            </a:pPr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Opatření na vodohospodářské soustavě</a:t>
            </a:r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5796103" y="-1030899"/>
            <a:ext cx="432113" cy="5472608"/>
          </a:xfrm>
          <a:prstGeom prst="rect">
            <a:avLst/>
          </a:prstGeom>
          <a:noFill/>
        </p:spPr>
        <p:txBody>
          <a:bodyPr vert="vert" wrap="square" lIns="107287" tIns="53643" rIns="107287" bIns="53643">
            <a:spAutoFit/>
          </a:bodyPr>
          <a:lstStyle/>
          <a:p>
            <a:pPr>
              <a:defRPr/>
            </a:pPr>
            <a:r>
              <a:rPr lang="cs-CZ" sz="1400" b="1" dirty="0" smtClean="0">
                <a:latin typeface="Arial" pitchFamily="34" charset="0"/>
                <a:cs typeface="Arial" pitchFamily="34" charset="0"/>
              </a:rPr>
              <a:t>VD Žermanice – dispečerský graf pro hydrologický rok 2024</a:t>
            </a:r>
            <a:endParaRPr lang="cs-CZ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52680"/>
              </p:ext>
            </p:extLst>
          </p:nvPr>
        </p:nvGraphicFramePr>
        <p:xfrm>
          <a:off x="107504" y="1633364"/>
          <a:ext cx="2952328" cy="2453640"/>
        </p:xfrm>
        <a:graphic>
          <a:graphicData uri="http://schemas.openxmlformats.org/drawingml/2006/table">
            <a:tbl>
              <a:tblPr/>
              <a:tblGrid>
                <a:gridCol w="124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Nádrž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Nadlepšovací účinek </a:t>
                      </a: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cs-CZ" sz="1400" b="1" baseline="30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Slezská </a:t>
                      </a:r>
                      <a:r>
                        <a:rPr lang="cs-CZ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Harta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4,57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latin typeface="Calibri"/>
                          <a:ea typeface="Calibri"/>
                          <a:cs typeface="Times New Roman"/>
                        </a:rPr>
                        <a:t>Kružberk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2,42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Šance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2,16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Calibri"/>
                          <a:cs typeface="Times New Roman"/>
                        </a:rPr>
                        <a:t>Morávka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Calibri"/>
                          <a:cs typeface="Times New Roman"/>
                        </a:rPr>
                        <a:t>Olešná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Calibri"/>
                          <a:cs typeface="Times New Roman"/>
                        </a:rPr>
                        <a:t>0,21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Žermanice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1,04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latin typeface="Calibri"/>
                          <a:ea typeface="Calibri"/>
                          <a:cs typeface="Times New Roman"/>
                        </a:rPr>
                        <a:t>Těrlicko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0,92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  <a:endParaRPr lang="cs-CZ" sz="14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11,88</a:t>
                      </a:r>
                      <a:endParaRPr lang="cs-CZ" sz="14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177621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 rot="16200000">
            <a:off x="4363530" y="-3198790"/>
            <a:ext cx="524446" cy="9036498"/>
          </a:xfrm>
          <a:prstGeom prst="rect">
            <a:avLst/>
          </a:prstGeom>
          <a:noFill/>
        </p:spPr>
        <p:txBody>
          <a:bodyPr vert="vert" wrap="square" lIns="107287" tIns="53643" rIns="107287" bIns="53643">
            <a:spAutoFit/>
          </a:bodyPr>
          <a:lstStyle/>
          <a:p>
            <a:pPr>
              <a:defRPr/>
            </a:pPr>
            <a:r>
              <a:rPr lang="cs-CZ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Nádrže – nové nadlepšovací účinky, nové dispečerské grafy</a:t>
            </a:r>
            <a:endParaRPr lang="cs-CZ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51" y="2013796"/>
            <a:ext cx="5602195" cy="309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0"/>
            <a:ext cx="7920880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cs-CZ" sz="3200" b="1" dirty="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Aktualizace manipulačního řádu VHS PO</a:t>
            </a:r>
          </a:p>
          <a:p>
            <a:pPr algn="ctr"/>
            <a:endParaRPr lang="cs-CZ" sz="3200" b="1" dirty="0">
              <a:solidFill>
                <a:srgbClr val="4DE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345332"/>
            <a:ext cx="8712968" cy="4513684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latin typeface="+mj-lt"/>
                <a:ea typeface="+mj-ea"/>
                <a:cs typeface="+mj-cs"/>
              </a:rPr>
              <a:t>  </a:t>
            </a:r>
          </a:p>
          <a:p>
            <a:endParaRPr lang="cs-CZ" sz="28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985292"/>
            <a:ext cx="88924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Volba </a:t>
            </a:r>
            <a:r>
              <a:rPr lang="cs-CZ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reprezentativního období 1981 – 2016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charakterizujícího současné období včetně podchycení probíhajícího trendu změn, kdy se prohlubují oba extrémy – povodně a sucha, a tímto obdobím by měla být vyjádřena také blízká budoucnost, tedy období následujících 15 až 20 let.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Pořízení syntetických řad průměrných měsíčních průtoků o délce </a:t>
            </a:r>
            <a:r>
              <a:rPr lang="cs-CZ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1000 let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 celé síti vybraných 16 profilů ve VH soustavě při zachování vzájemných vazeb mezi nimi.</a:t>
            </a:r>
          </a:p>
          <a:p>
            <a:pPr marL="84138" indent="-357188" eaLnBrk="0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pitchFamily="34" charset="0"/>
              <a:buChar char="•"/>
            </a:pPr>
            <a:endParaRPr lang="cs-CZ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33564"/>
            <a:ext cx="4569767" cy="13681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91" y="3438892"/>
            <a:ext cx="4043689" cy="13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4092</TotalTime>
  <Words>1040</Words>
  <Application>Microsoft Office PowerPoint</Application>
  <PresentationFormat>Předvádění na obrazovce (16:10)</PresentationFormat>
  <Paragraphs>139</Paragraphs>
  <Slides>15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Monotype Sorts</vt:lpstr>
      <vt:lpstr>Times New Roman</vt:lpstr>
      <vt:lpstr>Wingdings 2</vt:lpstr>
      <vt:lpstr>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Povodí Odry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Teuchner</dc:creator>
  <cp:lastModifiedBy>Pavlas</cp:lastModifiedBy>
  <cp:revision>341</cp:revision>
  <dcterms:created xsi:type="dcterms:W3CDTF">2016-03-09T19:10:59Z</dcterms:created>
  <dcterms:modified xsi:type="dcterms:W3CDTF">2023-11-20T13:26:41Z</dcterms:modified>
</cp:coreProperties>
</file>